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9"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3" r:id="rId45"/>
    <p:sldId id="304" r:id="rId46"/>
    <p:sldId id="305" r:id="rId47"/>
    <p:sldId id="306" r:id="rId48"/>
    <p:sldId id="307" r:id="rId49"/>
    <p:sldId id="258" r:id="rId50"/>
  </p:sldIdLst>
  <p:sldSz cx="9144000" cy="6858000" type="screen4x3"/>
  <p:notesSz cx="6858000" cy="92964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43" autoAdjust="0"/>
    <p:restoredTop sz="94652" autoAdjust="0"/>
  </p:normalViewPr>
  <p:slideViewPr>
    <p:cSldViewPr>
      <p:cViewPr>
        <p:scale>
          <a:sx n="106" d="100"/>
          <a:sy n="106" d="100"/>
        </p:scale>
        <p:origin x="-10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1AD01B-6347-44D6-BDB4-FB307F437D32}" type="doc">
      <dgm:prSet loTypeId="urn:microsoft.com/office/officeart/2005/8/layout/cycle1" loCatId="cycle" qsTypeId="urn:microsoft.com/office/officeart/2005/8/quickstyle/simple1" qsCatId="simple" csTypeId="urn:microsoft.com/office/officeart/2005/8/colors/colorful1#2" csCatId="colorful" phldr="1"/>
      <dgm:spPr/>
      <dgm:t>
        <a:bodyPr/>
        <a:lstStyle/>
        <a:p>
          <a:endParaRPr lang="en-US"/>
        </a:p>
      </dgm:t>
    </dgm:pt>
    <dgm:pt modelId="{7F63C1DF-CD2A-4C6B-B94C-F0EEB2873164}">
      <dgm:prSet phldrT="[Text]" custT="1"/>
      <dgm:spPr/>
      <dgm:t>
        <a:bodyPr/>
        <a:lstStyle/>
        <a:p>
          <a:r>
            <a:rPr lang="en-US" sz="3200" dirty="0" smtClean="0"/>
            <a:t>Curriculum &amp; Instruction</a:t>
          </a:r>
          <a:endParaRPr lang="en-US" sz="3200" dirty="0"/>
        </a:p>
      </dgm:t>
    </dgm:pt>
    <dgm:pt modelId="{D1E8288C-B7F3-45D7-8A6C-83F6B32AB7A8}" type="parTrans" cxnId="{BAFBB61C-5EE9-4196-BEED-59DD26D32C92}">
      <dgm:prSet/>
      <dgm:spPr/>
      <dgm:t>
        <a:bodyPr/>
        <a:lstStyle/>
        <a:p>
          <a:endParaRPr lang="en-US"/>
        </a:p>
      </dgm:t>
    </dgm:pt>
    <dgm:pt modelId="{C9FA272B-A1AF-4CEC-A86A-D25AD4C9C8A6}" type="sibTrans" cxnId="{BAFBB61C-5EE9-4196-BEED-59DD26D32C92}">
      <dgm:prSet/>
      <dgm:spPr/>
      <dgm:t>
        <a:bodyPr/>
        <a:lstStyle/>
        <a:p>
          <a:endParaRPr lang="en-US"/>
        </a:p>
      </dgm:t>
    </dgm:pt>
    <dgm:pt modelId="{FA6C8BD5-A093-4E52-8193-4B46A48308B4}">
      <dgm:prSet phldrT="[Text]" custT="1"/>
      <dgm:spPr/>
      <dgm:t>
        <a:bodyPr/>
        <a:lstStyle/>
        <a:p>
          <a:r>
            <a:rPr lang="en-US" sz="3200" dirty="0" smtClean="0"/>
            <a:t>Assessment</a:t>
          </a:r>
          <a:endParaRPr lang="en-US" sz="3200" dirty="0"/>
        </a:p>
      </dgm:t>
    </dgm:pt>
    <dgm:pt modelId="{AA21B302-30F8-4488-881B-0ED19B89DA39}" type="parTrans" cxnId="{7CB8DE5F-AD3B-45EA-A089-5887A895D60C}">
      <dgm:prSet/>
      <dgm:spPr/>
      <dgm:t>
        <a:bodyPr/>
        <a:lstStyle/>
        <a:p>
          <a:endParaRPr lang="en-US"/>
        </a:p>
      </dgm:t>
    </dgm:pt>
    <dgm:pt modelId="{F7DD11BB-32F3-493B-9C9B-352CB4D035BB}" type="sibTrans" cxnId="{7CB8DE5F-AD3B-45EA-A089-5887A895D60C}">
      <dgm:prSet/>
      <dgm:spPr>
        <a:solidFill>
          <a:srgbClr val="7030A0"/>
        </a:solidFill>
      </dgm:spPr>
      <dgm:t>
        <a:bodyPr/>
        <a:lstStyle/>
        <a:p>
          <a:endParaRPr lang="en-US"/>
        </a:p>
      </dgm:t>
    </dgm:pt>
    <dgm:pt modelId="{AE65BC76-0139-481A-B154-9F933D81A15F}">
      <dgm:prSet phldrT="[Text]" custT="1"/>
      <dgm:spPr/>
      <dgm:t>
        <a:bodyPr/>
        <a:lstStyle/>
        <a:p>
          <a:r>
            <a:rPr lang="en-US" sz="3200" dirty="0" smtClean="0"/>
            <a:t>Intervention</a:t>
          </a:r>
          <a:endParaRPr lang="en-US" sz="3200" dirty="0"/>
        </a:p>
      </dgm:t>
    </dgm:pt>
    <dgm:pt modelId="{763B0479-FEF2-42CD-B1AE-77AD3A148BE8}" type="parTrans" cxnId="{49B14225-B0CD-4B68-A0BF-57609F38FBA8}">
      <dgm:prSet/>
      <dgm:spPr/>
      <dgm:t>
        <a:bodyPr/>
        <a:lstStyle/>
        <a:p>
          <a:endParaRPr lang="en-US"/>
        </a:p>
      </dgm:t>
    </dgm:pt>
    <dgm:pt modelId="{D076A7D4-A6AA-4253-B39A-9899F2EDA520}" type="sibTrans" cxnId="{49B14225-B0CD-4B68-A0BF-57609F38FBA8}">
      <dgm:prSet/>
      <dgm:spPr/>
      <dgm:t>
        <a:bodyPr/>
        <a:lstStyle/>
        <a:p>
          <a:endParaRPr lang="en-US"/>
        </a:p>
      </dgm:t>
    </dgm:pt>
    <dgm:pt modelId="{CD172E7D-8BF5-4AD8-AE3F-9748DA7E429D}" type="pres">
      <dgm:prSet presAssocID="{FF1AD01B-6347-44D6-BDB4-FB307F437D32}" presName="cycle" presStyleCnt="0">
        <dgm:presLayoutVars>
          <dgm:dir/>
          <dgm:resizeHandles val="exact"/>
        </dgm:presLayoutVars>
      </dgm:prSet>
      <dgm:spPr/>
      <dgm:t>
        <a:bodyPr/>
        <a:lstStyle/>
        <a:p>
          <a:endParaRPr lang="en-US"/>
        </a:p>
      </dgm:t>
    </dgm:pt>
    <dgm:pt modelId="{1EF2C2C4-50FF-4B74-94DE-5DA67B4DEBAE}" type="pres">
      <dgm:prSet presAssocID="{7F63C1DF-CD2A-4C6B-B94C-F0EEB2873164}" presName="dummy" presStyleCnt="0"/>
      <dgm:spPr/>
    </dgm:pt>
    <dgm:pt modelId="{5746F774-DD7E-4150-B74D-696CA4A1541A}" type="pres">
      <dgm:prSet presAssocID="{7F63C1DF-CD2A-4C6B-B94C-F0EEB2873164}" presName="node" presStyleLbl="revTx" presStyleIdx="0" presStyleCnt="3" custRadScaleRad="115580" custRadScaleInc="20081">
        <dgm:presLayoutVars>
          <dgm:bulletEnabled val="1"/>
        </dgm:presLayoutVars>
      </dgm:prSet>
      <dgm:spPr/>
      <dgm:t>
        <a:bodyPr/>
        <a:lstStyle/>
        <a:p>
          <a:endParaRPr lang="en-US"/>
        </a:p>
      </dgm:t>
    </dgm:pt>
    <dgm:pt modelId="{750C3177-22BE-4ABB-A50B-5F576E91BDF6}" type="pres">
      <dgm:prSet presAssocID="{C9FA272B-A1AF-4CEC-A86A-D25AD4C9C8A6}" presName="sibTrans" presStyleLbl="node1" presStyleIdx="0" presStyleCnt="3" custScaleX="100483"/>
      <dgm:spPr/>
      <dgm:t>
        <a:bodyPr/>
        <a:lstStyle/>
        <a:p>
          <a:endParaRPr lang="en-US"/>
        </a:p>
      </dgm:t>
    </dgm:pt>
    <dgm:pt modelId="{5FDD3DAB-1D75-48E4-A04B-735485C1CD7C}" type="pres">
      <dgm:prSet presAssocID="{FA6C8BD5-A093-4E52-8193-4B46A48308B4}" presName="dummy" presStyleCnt="0"/>
      <dgm:spPr/>
    </dgm:pt>
    <dgm:pt modelId="{B09232B2-DEB4-4533-92DF-E9E7A414A912}" type="pres">
      <dgm:prSet presAssocID="{FA6C8BD5-A093-4E52-8193-4B46A48308B4}" presName="node" presStyleLbl="revTx" presStyleIdx="1" presStyleCnt="3" custRadScaleRad="91195" custRadScaleInc="9764">
        <dgm:presLayoutVars>
          <dgm:bulletEnabled val="1"/>
        </dgm:presLayoutVars>
      </dgm:prSet>
      <dgm:spPr/>
      <dgm:t>
        <a:bodyPr/>
        <a:lstStyle/>
        <a:p>
          <a:endParaRPr lang="en-US"/>
        </a:p>
      </dgm:t>
    </dgm:pt>
    <dgm:pt modelId="{BED4A688-75EE-405D-8DD4-5C5ECFFD9206}" type="pres">
      <dgm:prSet presAssocID="{F7DD11BB-32F3-493B-9C9B-352CB4D035BB}" presName="sibTrans" presStyleLbl="node1" presStyleIdx="1" presStyleCnt="3" custScaleX="86046" custLinFactNeighborX="-13091" custLinFactNeighborY="-3192"/>
      <dgm:spPr/>
      <dgm:t>
        <a:bodyPr/>
        <a:lstStyle/>
        <a:p>
          <a:endParaRPr lang="en-US"/>
        </a:p>
      </dgm:t>
    </dgm:pt>
    <dgm:pt modelId="{0F3B9F45-6D6D-49A9-A386-62B25E43D6DB}" type="pres">
      <dgm:prSet presAssocID="{AE65BC76-0139-481A-B154-9F933D81A15F}" presName="dummy" presStyleCnt="0"/>
      <dgm:spPr/>
    </dgm:pt>
    <dgm:pt modelId="{992C6D6B-978B-45ED-B6E8-62E888768446}" type="pres">
      <dgm:prSet presAssocID="{AE65BC76-0139-481A-B154-9F933D81A15F}" presName="node" presStyleLbl="revTx" presStyleIdx="2" presStyleCnt="3" custScaleX="123062" custRadScaleRad="137743" custRadScaleInc="-33110">
        <dgm:presLayoutVars>
          <dgm:bulletEnabled val="1"/>
        </dgm:presLayoutVars>
      </dgm:prSet>
      <dgm:spPr/>
      <dgm:t>
        <a:bodyPr/>
        <a:lstStyle/>
        <a:p>
          <a:endParaRPr lang="en-US"/>
        </a:p>
      </dgm:t>
    </dgm:pt>
    <dgm:pt modelId="{F2BAB006-49BC-4F92-A976-FD1324599AA5}" type="pres">
      <dgm:prSet presAssocID="{D076A7D4-A6AA-4253-B39A-9899F2EDA520}" presName="sibTrans" presStyleLbl="node1" presStyleIdx="2" presStyleCnt="3" custLinFactNeighborX="-880" custLinFactNeighborY="665"/>
      <dgm:spPr/>
      <dgm:t>
        <a:bodyPr/>
        <a:lstStyle/>
        <a:p>
          <a:endParaRPr lang="en-US"/>
        </a:p>
      </dgm:t>
    </dgm:pt>
  </dgm:ptLst>
  <dgm:cxnLst>
    <dgm:cxn modelId="{9E6F4562-4950-4EB5-97E4-0670C3C95215}" type="presOf" srcId="{D076A7D4-A6AA-4253-B39A-9899F2EDA520}" destId="{F2BAB006-49BC-4F92-A976-FD1324599AA5}" srcOrd="0" destOrd="0" presId="urn:microsoft.com/office/officeart/2005/8/layout/cycle1"/>
    <dgm:cxn modelId="{A0C4523D-D567-4AAD-94CD-21E42C44FA0A}" type="presOf" srcId="{AE65BC76-0139-481A-B154-9F933D81A15F}" destId="{992C6D6B-978B-45ED-B6E8-62E888768446}" srcOrd="0" destOrd="0" presId="urn:microsoft.com/office/officeart/2005/8/layout/cycle1"/>
    <dgm:cxn modelId="{A77A8AE5-0264-46CF-B296-8C2E00DA6AB6}" type="presOf" srcId="{FA6C8BD5-A093-4E52-8193-4B46A48308B4}" destId="{B09232B2-DEB4-4533-92DF-E9E7A414A912}" srcOrd="0" destOrd="0" presId="urn:microsoft.com/office/officeart/2005/8/layout/cycle1"/>
    <dgm:cxn modelId="{D6370BEA-26F1-4AAC-B963-3DC9D86E70AB}" type="presOf" srcId="{7F63C1DF-CD2A-4C6B-B94C-F0EEB2873164}" destId="{5746F774-DD7E-4150-B74D-696CA4A1541A}" srcOrd="0" destOrd="0" presId="urn:microsoft.com/office/officeart/2005/8/layout/cycle1"/>
    <dgm:cxn modelId="{2BE1E72F-0B4A-4468-8769-A94C2E1888A8}" type="presOf" srcId="{F7DD11BB-32F3-493B-9C9B-352CB4D035BB}" destId="{BED4A688-75EE-405D-8DD4-5C5ECFFD9206}" srcOrd="0" destOrd="0" presId="urn:microsoft.com/office/officeart/2005/8/layout/cycle1"/>
    <dgm:cxn modelId="{49B14225-B0CD-4B68-A0BF-57609F38FBA8}" srcId="{FF1AD01B-6347-44D6-BDB4-FB307F437D32}" destId="{AE65BC76-0139-481A-B154-9F933D81A15F}" srcOrd="2" destOrd="0" parTransId="{763B0479-FEF2-42CD-B1AE-77AD3A148BE8}" sibTransId="{D076A7D4-A6AA-4253-B39A-9899F2EDA520}"/>
    <dgm:cxn modelId="{4E60C9FB-9576-4F14-8C9F-B6D28041BE04}" type="presOf" srcId="{C9FA272B-A1AF-4CEC-A86A-D25AD4C9C8A6}" destId="{750C3177-22BE-4ABB-A50B-5F576E91BDF6}" srcOrd="0" destOrd="0" presId="urn:microsoft.com/office/officeart/2005/8/layout/cycle1"/>
    <dgm:cxn modelId="{0027570E-58C1-403F-BE9D-DB94F46DF821}" type="presOf" srcId="{FF1AD01B-6347-44D6-BDB4-FB307F437D32}" destId="{CD172E7D-8BF5-4AD8-AE3F-9748DA7E429D}" srcOrd="0" destOrd="0" presId="urn:microsoft.com/office/officeart/2005/8/layout/cycle1"/>
    <dgm:cxn modelId="{7CB8DE5F-AD3B-45EA-A089-5887A895D60C}" srcId="{FF1AD01B-6347-44D6-BDB4-FB307F437D32}" destId="{FA6C8BD5-A093-4E52-8193-4B46A48308B4}" srcOrd="1" destOrd="0" parTransId="{AA21B302-30F8-4488-881B-0ED19B89DA39}" sibTransId="{F7DD11BB-32F3-493B-9C9B-352CB4D035BB}"/>
    <dgm:cxn modelId="{BAFBB61C-5EE9-4196-BEED-59DD26D32C92}" srcId="{FF1AD01B-6347-44D6-BDB4-FB307F437D32}" destId="{7F63C1DF-CD2A-4C6B-B94C-F0EEB2873164}" srcOrd="0" destOrd="0" parTransId="{D1E8288C-B7F3-45D7-8A6C-83F6B32AB7A8}" sibTransId="{C9FA272B-A1AF-4CEC-A86A-D25AD4C9C8A6}"/>
    <dgm:cxn modelId="{571FB2F0-DA53-4434-92C1-1514CE013D1B}" type="presParOf" srcId="{CD172E7D-8BF5-4AD8-AE3F-9748DA7E429D}" destId="{1EF2C2C4-50FF-4B74-94DE-5DA67B4DEBAE}" srcOrd="0" destOrd="0" presId="urn:microsoft.com/office/officeart/2005/8/layout/cycle1"/>
    <dgm:cxn modelId="{D1EABB56-E97A-4BBF-BCC0-5CE37D86FB0A}" type="presParOf" srcId="{CD172E7D-8BF5-4AD8-AE3F-9748DA7E429D}" destId="{5746F774-DD7E-4150-B74D-696CA4A1541A}" srcOrd="1" destOrd="0" presId="urn:microsoft.com/office/officeart/2005/8/layout/cycle1"/>
    <dgm:cxn modelId="{94119679-255D-4391-AB06-14DBDDF119FE}" type="presParOf" srcId="{CD172E7D-8BF5-4AD8-AE3F-9748DA7E429D}" destId="{750C3177-22BE-4ABB-A50B-5F576E91BDF6}" srcOrd="2" destOrd="0" presId="urn:microsoft.com/office/officeart/2005/8/layout/cycle1"/>
    <dgm:cxn modelId="{A22BC475-9F33-462E-BFC9-9231B2E73D47}" type="presParOf" srcId="{CD172E7D-8BF5-4AD8-AE3F-9748DA7E429D}" destId="{5FDD3DAB-1D75-48E4-A04B-735485C1CD7C}" srcOrd="3" destOrd="0" presId="urn:microsoft.com/office/officeart/2005/8/layout/cycle1"/>
    <dgm:cxn modelId="{814D2F3B-2655-4F0D-BA93-9F91227EB3C3}" type="presParOf" srcId="{CD172E7D-8BF5-4AD8-AE3F-9748DA7E429D}" destId="{B09232B2-DEB4-4533-92DF-E9E7A414A912}" srcOrd="4" destOrd="0" presId="urn:microsoft.com/office/officeart/2005/8/layout/cycle1"/>
    <dgm:cxn modelId="{3AFDD522-F5EC-4822-A3BE-D74F344AFB85}" type="presParOf" srcId="{CD172E7D-8BF5-4AD8-AE3F-9748DA7E429D}" destId="{BED4A688-75EE-405D-8DD4-5C5ECFFD9206}" srcOrd="5" destOrd="0" presId="urn:microsoft.com/office/officeart/2005/8/layout/cycle1"/>
    <dgm:cxn modelId="{B3ACB94A-3BCD-4C6B-93A4-2D7D17875F1B}" type="presParOf" srcId="{CD172E7D-8BF5-4AD8-AE3F-9748DA7E429D}" destId="{0F3B9F45-6D6D-49A9-A386-62B25E43D6DB}" srcOrd="6" destOrd="0" presId="urn:microsoft.com/office/officeart/2005/8/layout/cycle1"/>
    <dgm:cxn modelId="{6F6B76EF-4F7C-4EC1-8FFC-2295040FF5E5}" type="presParOf" srcId="{CD172E7D-8BF5-4AD8-AE3F-9748DA7E429D}" destId="{992C6D6B-978B-45ED-B6E8-62E888768446}" srcOrd="7" destOrd="0" presId="urn:microsoft.com/office/officeart/2005/8/layout/cycle1"/>
    <dgm:cxn modelId="{65673E51-75A0-4741-85B8-3553CD1AE2B2}" type="presParOf" srcId="{CD172E7D-8BF5-4AD8-AE3F-9748DA7E429D}" destId="{F2BAB006-49BC-4F92-A976-FD1324599AA5}" srcOrd="8"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D714E1-7782-4ECE-873F-E74610EF8C7E}" type="doc">
      <dgm:prSet loTypeId="urn:microsoft.com/office/officeart/2005/8/layout/radial6" loCatId="cycle" qsTypeId="urn:microsoft.com/office/officeart/2005/8/quickstyle/simple1" qsCatId="simple" csTypeId="urn:microsoft.com/office/officeart/2005/8/colors/colorful1#3" csCatId="colorful" phldr="1"/>
      <dgm:spPr/>
    </dgm:pt>
    <dgm:pt modelId="{B62C2750-5A0F-44F2-960C-04D274A2874A}">
      <dgm:prSet phldrT="[Text]" custT="1"/>
      <dgm:spPr/>
      <dgm:t>
        <a:bodyPr/>
        <a:lstStyle/>
        <a:p>
          <a:r>
            <a:rPr lang="en-US" sz="1800" b="1" dirty="0" smtClean="0">
              <a:solidFill>
                <a:schemeClr val="tx1"/>
              </a:solidFill>
            </a:rPr>
            <a:t>Students</a:t>
          </a:r>
          <a:endParaRPr lang="en-US" sz="1800" b="1" dirty="0">
            <a:solidFill>
              <a:schemeClr val="tx1"/>
            </a:solidFill>
          </a:endParaRPr>
        </a:p>
      </dgm:t>
    </dgm:pt>
    <dgm:pt modelId="{70F5FDCA-CE45-40C5-BCD4-1B3F4ABA629D}" type="parTrans" cxnId="{93088D92-EAAC-4797-8F5E-118D557ABA86}">
      <dgm:prSet/>
      <dgm:spPr/>
      <dgm:t>
        <a:bodyPr/>
        <a:lstStyle/>
        <a:p>
          <a:endParaRPr lang="en-US"/>
        </a:p>
      </dgm:t>
    </dgm:pt>
    <dgm:pt modelId="{51C30CA8-B128-4F82-8E68-24736204090C}" type="sibTrans" cxnId="{93088D92-EAAC-4797-8F5E-118D557ABA86}">
      <dgm:prSet/>
      <dgm:spPr/>
      <dgm:t>
        <a:bodyPr/>
        <a:lstStyle/>
        <a:p>
          <a:endParaRPr lang="en-US"/>
        </a:p>
      </dgm:t>
    </dgm:pt>
    <dgm:pt modelId="{0DF8FFED-1B79-4440-94C5-CC2ECAA37560}">
      <dgm:prSet phldrT="[Text]"/>
      <dgm:spPr/>
      <dgm:t>
        <a:bodyPr/>
        <a:lstStyle/>
        <a:p>
          <a:r>
            <a:rPr lang="en-US" dirty="0" smtClean="0">
              <a:solidFill>
                <a:schemeClr val="bg1"/>
              </a:solidFill>
            </a:rPr>
            <a:t>What will we do if they don’t</a:t>
          </a:r>
          <a:endParaRPr lang="en-US" dirty="0">
            <a:solidFill>
              <a:schemeClr val="bg1"/>
            </a:solidFill>
          </a:endParaRPr>
        </a:p>
      </dgm:t>
    </dgm:pt>
    <dgm:pt modelId="{443E12EB-1F4E-473A-9FDF-A77151763066}" type="parTrans" cxnId="{D32008D2-CA3D-4DA0-8396-AD81DDAF7DC8}">
      <dgm:prSet/>
      <dgm:spPr/>
      <dgm:t>
        <a:bodyPr/>
        <a:lstStyle/>
        <a:p>
          <a:endParaRPr lang="en-US"/>
        </a:p>
      </dgm:t>
    </dgm:pt>
    <dgm:pt modelId="{85DB9B21-55E5-429C-A974-944F9C52EC40}" type="sibTrans" cxnId="{D32008D2-CA3D-4DA0-8396-AD81DDAF7DC8}">
      <dgm:prSet/>
      <dgm:spPr/>
      <dgm:t>
        <a:bodyPr/>
        <a:lstStyle/>
        <a:p>
          <a:endParaRPr lang="en-US"/>
        </a:p>
      </dgm:t>
    </dgm:pt>
    <dgm:pt modelId="{49249865-3135-4393-A89C-A6DED2F6214F}">
      <dgm:prSet phldrT="[Text]"/>
      <dgm:spPr/>
      <dgm:t>
        <a:bodyPr/>
        <a:lstStyle/>
        <a:p>
          <a:r>
            <a:rPr lang="en-US" b="1" dirty="0" smtClean="0">
              <a:solidFill>
                <a:schemeClr val="tx1"/>
              </a:solidFill>
            </a:rPr>
            <a:t>How will we know that they’ve learned it?</a:t>
          </a:r>
          <a:endParaRPr lang="en-US" b="1" dirty="0">
            <a:solidFill>
              <a:schemeClr val="tx1"/>
            </a:solidFill>
          </a:endParaRPr>
        </a:p>
      </dgm:t>
    </dgm:pt>
    <dgm:pt modelId="{6917EB14-A263-487F-AC28-0D2E2D2EE06F}" type="parTrans" cxnId="{234B1ADE-4228-4E53-B62F-B6F55EC252D7}">
      <dgm:prSet/>
      <dgm:spPr/>
      <dgm:t>
        <a:bodyPr/>
        <a:lstStyle/>
        <a:p>
          <a:endParaRPr lang="en-US"/>
        </a:p>
      </dgm:t>
    </dgm:pt>
    <dgm:pt modelId="{A154CCEA-C16C-4645-8BCA-AAF49C668527}" type="sibTrans" cxnId="{234B1ADE-4228-4E53-B62F-B6F55EC252D7}">
      <dgm:prSet/>
      <dgm:spPr/>
      <dgm:t>
        <a:bodyPr/>
        <a:lstStyle/>
        <a:p>
          <a:endParaRPr lang="en-US"/>
        </a:p>
      </dgm:t>
    </dgm:pt>
    <dgm:pt modelId="{C5CB08EA-26E0-433E-9E37-2DBB118DB874}">
      <dgm:prSet phldrT="[Text]"/>
      <dgm:spPr/>
      <dgm:t>
        <a:bodyPr/>
        <a:lstStyle/>
        <a:p>
          <a:r>
            <a:rPr lang="en-US" b="1" dirty="0" smtClean="0">
              <a:solidFill>
                <a:schemeClr val="tx1"/>
              </a:solidFill>
            </a:rPr>
            <a:t>What do we want students to know and be able to do?</a:t>
          </a:r>
          <a:endParaRPr lang="en-US" b="1" dirty="0">
            <a:solidFill>
              <a:schemeClr val="tx1"/>
            </a:solidFill>
          </a:endParaRPr>
        </a:p>
      </dgm:t>
    </dgm:pt>
    <dgm:pt modelId="{10F21EBB-4609-429B-8839-0D8D3D5DE8F5}" type="parTrans" cxnId="{882AFE61-72CB-4FB7-99C6-FC0940F27F6E}">
      <dgm:prSet/>
      <dgm:spPr/>
      <dgm:t>
        <a:bodyPr/>
        <a:lstStyle/>
        <a:p>
          <a:endParaRPr lang="en-US"/>
        </a:p>
      </dgm:t>
    </dgm:pt>
    <dgm:pt modelId="{54E9DE6F-EACE-4E88-BB05-1F2986B372B4}" type="sibTrans" cxnId="{882AFE61-72CB-4FB7-99C6-FC0940F27F6E}">
      <dgm:prSet/>
      <dgm:spPr/>
      <dgm:t>
        <a:bodyPr/>
        <a:lstStyle/>
        <a:p>
          <a:endParaRPr lang="en-US"/>
        </a:p>
      </dgm:t>
    </dgm:pt>
    <dgm:pt modelId="{B097B4B2-10C4-4EBF-A5DC-5838582D438D}" type="pres">
      <dgm:prSet presAssocID="{C0D714E1-7782-4ECE-873F-E74610EF8C7E}" presName="Name0" presStyleCnt="0">
        <dgm:presLayoutVars>
          <dgm:chMax val="1"/>
          <dgm:dir/>
          <dgm:animLvl val="ctr"/>
          <dgm:resizeHandles val="exact"/>
        </dgm:presLayoutVars>
      </dgm:prSet>
      <dgm:spPr/>
    </dgm:pt>
    <dgm:pt modelId="{3632EDD3-9236-4B4D-A487-63387A6B7503}" type="pres">
      <dgm:prSet presAssocID="{B62C2750-5A0F-44F2-960C-04D274A2874A}" presName="centerShape" presStyleLbl="node0" presStyleIdx="0" presStyleCnt="1" custScaleX="130364"/>
      <dgm:spPr/>
      <dgm:t>
        <a:bodyPr/>
        <a:lstStyle/>
        <a:p>
          <a:endParaRPr lang="en-US"/>
        </a:p>
      </dgm:t>
    </dgm:pt>
    <dgm:pt modelId="{95B71DF2-CF11-4B99-B565-5E5833B2F20C}" type="pres">
      <dgm:prSet presAssocID="{C5CB08EA-26E0-433E-9E37-2DBB118DB874}" presName="node" presStyleLbl="node1" presStyleIdx="0" presStyleCnt="3">
        <dgm:presLayoutVars>
          <dgm:bulletEnabled val="1"/>
        </dgm:presLayoutVars>
      </dgm:prSet>
      <dgm:spPr/>
      <dgm:t>
        <a:bodyPr/>
        <a:lstStyle/>
        <a:p>
          <a:endParaRPr lang="en-US"/>
        </a:p>
      </dgm:t>
    </dgm:pt>
    <dgm:pt modelId="{0E1FDD37-A53E-43E9-A24B-62FF90EBED8C}" type="pres">
      <dgm:prSet presAssocID="{C5CB08EA-26E0-433E-9E37-2DBB118DB874}" presName="dummy" presStyleCnt="0"/>
      <dgm:spPr/>
    </dgm:pt>
    <dgm:pt modelId="{DA2C5027-51CC-459F-AD7D-96225FF28E10}" type="pres">
      <dgm:prSet presAssocID="{54E9DE6F-EACE-4E88-BB05-1F2986B372B4}" presName="sibTrans" presStyleLbl="sibTrans2D1" presStyleIdx="0" presStyleCnt="3"/>
      <dgm:spPr/>
      <dgm:t>
        <a:bodyPr/>
        <a:lstStyle/>
        <a:p>
          <a:endParaRPr lang="en-US"/>
        </a:p>
      </dgm:t>
    </dgm:pt>
    <dgm:pt modelId="{220D6B18-D2EF-4748-AA89-3DA76A6D4178}" type="pres">
      <dgm:prSet presAssocID="{49249865-3135-4393-A89C-A6DED2F6214F}" presName="node" presStyleLbl="node1" presStyleIdx="1" presStyleCnt="3">
        <dgm:presLayoutVars>
          <dgm:bulletEnabled val="1"/>
        </dgm:presLayoutVars>
      </dgm:prSet>
      <dgm:spPr/>
      <dgm:t>
        <a:bodyPr/>
        <a:lstStyle/>
        <a:p>
          <a:endParaRPr lang="en-US"/>
        </a:p>
      </dgm:t>
    </dgm:pt>
    <dgm:pt modelId="{35C95EDE-4834-4A7E-A661-C14590F6B9F1}" type="pres">
      <dgm:prSet presAssocID="{49249865-3135-4393-A89C-A6DED2F6214F}" presName="dummy" presStyleCnt="0"/>
      <dgm:spPr/>
    </dgm:pt>
    <dgm:pt modelId="{A0C03129-0EF9-43A0-A1DB-0A59E9EEBF09}" type="pres">
      <dgm:prSet presAssocID="{A154CCEA-C16C-4645-8BCA-AAF49C668527}" presName="sibTrans" presStyleLbl="sibTrans2D1" presStyleIdx="1" presStyleCnt="3"/>
      <dgm:spPr/>
      <dgm:t>
        <a:bodyPr/>
        <a:lstStyle/>
        <a:p>
          <a:endParaRPr lang="en-US"/>
        </a:p>
      </dgm:t>
    </dgm:pt>
    <dgm:pt modelId="{AF52E076-3428-4A2F-B2F6-544995BE700D}" type="pres">
      <dgm:prSet presAssocID="{0DF8FFED-1B79-4440-94C5-CC2ECAA37560}" presName="node" presStyleLbl="node1" presStyleIdx="2" presStyleCnt="3" custRadScaleRad="154129" custRadScaleInc="-79038">
        <dgm:presLayoutVars>
          <dgm:bulletEnabled val="1"/>
        </dgm:presLayoutVars>
      </dgm:prSet>
      <dgm:spPr/>
      <dgm:t>
        <a:bodyPr/>
        <a:lstStyle/>
        <a:p>
          <a:endParaRPr lang="en-US"/>
        </a:p>
      </dgm:t>
    </dgm:pt>
    <dgm:pt modelId="{0371C19C-8873-462B-AE5F-22CE67E287E1}" type="pres">
      <dgm:prSet presAssocID="{0DF8FFED-1B79-4440-94C5-CC2ECAA37560}" presName="dummy" presStyleCnt="0"/>
      <dgm:spPr/>
    </dgm:pt>
    <dgm:pt modelId="{934A29C9-BD30-4693-B285-90D0B8C2A59B}" type="pres">
      <dgm:prSet presAssocID="{85DB9B21-55E5-429C-A974-944F9C52EC40}" presName="sibTrans" presStyleLbl="sibTrans2D1" presStyleIdx="2" presStyleCnt="3"/>
      <dgm:spPr/>
      <dgm:t>
        <a:bodyPr/>
        <a:lstStyle/>
        <a:p>
          <a:endParaRPr lang="en-US"/>
        </a:p>
      </dgm:t>
    </dgm:pt>
  </dgm:ptLst>
  <dgm:cxnLst>
    <dgm:cxn modelId="{882AFE61-72CB-4FB7-99C6-FC0940F27F6E}" srcId="{B62C2750-5A0F-44F2-960C-04D274A2874A}" destId="{C5CB08EA-26E0-433E-9E37-2DBB118DB874}" srcOrd="0" destOrd="0" parTransId="{10F21EBB-4609-429B-8839-0D8D3D5DE8F5}" sibTransId="{54E9DE6F-EACE-4E88-BB05-1F2986B372B4}"/>
    <dgm:cxn modelId="{93088D92-EAAC-4797-8F5E-118D557ABA86}" srcId="{C0D714E1-7782-4ECE-873F-E74610EF8C7E}" destId="{B62C2750-5A0F-44F2-960C-04D274A2874A}" srcOrd="0" destOrd="0" parTransId="{70F5FDCA-CE45-40C5-BCD4-1B3F4ABA629D}" sibTransId="{51C30CA8-B128-4F82-8E68-24736204090C}"/>
    <dgm:cxn modelId="{D32008D2-CA3D-4DA0-8396-AD81DDAF7DC8}" srcId="{B62C2750-5A0F-44F2-960C-04D274A2874A}" destId="{0DF8FFED-1B79-4440-94C5-CC2ECAA37560}" srcOrd="2" destOrd="0" parTransId="{443E12EB-1F4E-473A-9FDF-A77151763066}" sibTransId="{85DB9B21-55E5-429C-A974-944F9C52EC40}"/>
    <dgm:cxn modelId="{234B1ADE-4228-4E53-B62F-B6F55EC252D7}" srcId="{B62C2750-5A0F-44F2-960C-04D274A2874A}" destId="{49249865-3135-4393-A89C-A6DED2F6214F}" srcOrd="1" destOrd="0" parTransId="{6917EB14-A263-487F-AC28-0D2E2D2EE06F}" sibTransId="{A154CCEA-C16C-4645-8BCA-AAF49C668527}"/>
    <dgm:cxn modelId="{35E780F8-B856-4B69-86EB-2D03AC1D7C6F}" type="presOf" srcId="{C5CB08EA-26E0-433E-9E37-2DBB118DB874}" destId="{95B71DF2-CF11-4B99-B565-5E5833B2F20C}" srcOrd="0" destOrd="0" presId="urn:microsoft.com/office/officeart/2005/8/layout/radial6"/>
    <dgm:cxn modelId="{2FB56A3A-4810-4679-B65D-3D77BFA3661A}" type="presOf" srcId="{49249865-3135-4393-A89C-A6DED2F6214F}" destId="{220D6B18-D2EF-4748-AA89-3DA76A6D4178}" srcOrd="0" destOrd="0" presId="urn:microsoft.com/office/officeart/2005/8/layout/radial6"/>
    <dgm:cxn modelId="{5240C42B-1D92-4EFC-80FB-4781DE7C7557}" type="presOf" srcId="{54E9DE6F-EACE-4E88-BB05-1F2986B372B4}" destId="{DA2C5027-51CC-459F-AD7D-96225FF28E10}" srcOrd="0" destOrd="0" presId="urn:microsoft.com/office/officeart/2005/8/layout/radial6"/>
    <dgm:cxn modelId="{595F0195-5E3D-46CE-B6C3-424BEA8A25D1}" type="presOf" srcId="{85DB9B21-55E5-429C-A974-944F9C52EC40}" destId="{934A29C9-BD30-4693-B285-90D0B8C2A59B}" srcOrd="0" destOrd="0" presId="urn:microsoft.com/office/officeart/2005/8/layout/radial6"/>
    <dgm:cxn modelId="{F5A130C6-E95C-4507-B24D-4643E4669815}" type="presOf" srcId="{C0D714E1-7782-4ECE-873F-E74610EF8C7E}" destId="{B097B4B2-10C4-4EBF-A5DC-5838582D438D}" srcOrd="0" destOrd="0" presId="urn:microsoft.com/office/officeart/2005/8/layout/radial6"/>
    <dgm:cxn modelId="{06104C2B-376F-4E05-8F1A-83657CBE8B29}" type="presOf" srcId="{B62C2750-5A0F-44F2-960C-04D274A2874A}" destId="{3632EDD3-9236-4B4D-A487-63387A6B7503}" srcOrd="0" destOrd="0" presId="urn:microsoft.com/office/officeart/2005/8/layout/radial6"/>
    <dgm:cxn modelId="{CB742B26-C918-4710-A8D2-A34A69D54DF7}" type="presOf" srcId="{A154CCEA-C16C-4645-8BCA-AAF49C668527}" destId="{A0C03129-0EF9-43A0-A1DB-0A59E9EEBF09}" srcOrd="0" destOrd="0" presId="urn:microsoft.com/office/officeart/2005/8/layout/radial6"/>
    <dgm:cxn modelId="{2498DF27-9F79-4475-A0E6-494EF64B8D59}" type="presOf" srcId="{0DF8FFED-1B79-4440-94C5-CC2ECAA37560}" destId="{AF52E076-3428-4A2F-B2F6-544995BE700D}" srcOrd="0" destOrd="0" presId="urn:microsoft.com/office/officeart/2005/8/layout/radial6"/>
    <dgm:cxn modelId="{BB1EAFBA-DF31-4186-94F6-A39D99241EC1}" type="presParOf" srcId="{B097B4B2-10C4-4EBF-A5DC-5838582D438D}" destId="{3632EDD3-9236-4B4D-A487-63387A6B7503}" srcOrd="0" destOrd="0" presId="urn:microsoft.com/office/officeart/2005/8/layout/radial6"/>
    <dgm:cxn modelId="{663CCB46-B637-4DA4-B74E-BD397C8D3707}" type="presParOf" srcId="{B097B4B2-10C4-4EBF-A5DC-5838582D438D}" destId="{95B71DF2-CF11-4B99-B565-5E5833B2F20C}" srcOrd="1" destOrd="0" presId="urn:microsoft.com/office/officeart/2005/8/layout/radial6"/>
    <dgm:cxn modelId="{3A0C3B03-B723-4121-8604-D72626955DBE}" type="presParOf" srcId="{B097B4B2-10C4-4EBF-A5DC-5838582D438D}" destId="{0E1FDD37-A53E-43E9-A24B-62FF90EBED8C}" srcOrd="2" destOrd="0" presId="urn:microsoft.com/office/officeart/2005/8/layout/radial6"/>
    <dgm:cxn modelId="{DA87C93D-3BD2-44DD-B98A-536754642D46}" type="presParOf" srcId="{B097B4B2-10C4-4EBF-A5DC-5838582D438D}" destId="{DA2C5027-51CC-459F-AD7D-96225FF28E10}" srcOrd="3" destOrd="0" presId="urn:microsoft.com/office/officeart/2005/8/layout/radial6"/>
    <dgm:cxn modelId="{D39A64F4-A82E-488E-B4F4-D7D2554C0BD4}" type="presParOf" srcId="{B097B4B2-10C4-4EBF-A5DC-5838582D438D}" destId="{220D6B18-D2EF-4748-AA89-3DA76A6D4178}" srcOrd="4" destOrd="0" presId="urn:microsoft.com/office/officeart/2005/8/layout/radial6"/>
    <dgm:cxn modelId="{E9E57C7D-E54E-4D32-A0D5-6BEF61E12ABB}" type="presParOf" srcId="{B097B4B2-10C4-4EBF-A5DC-5838582D438D}" destId="{35C95EDE-4834-4A7E-A661-C14590F6B9F1}" srcOrd="5" destOrd="0" presId="urn:microsoft.com/office/officeart/2005/8/layout/radial6"/>
    <dgm:cxn modelId="{31685A99-3F2D-4A28-B3A9-624009EED0A4}" type="presParOf" srcId="{B097B4B2-10C4-4EBF-A5DC-5838582D438D}" destId="{A0C03129-0EF9-43A0-A1DB-0A59E9EEBF09}" srcOrd="6" destOrd="0" presId="urn:microsoft.com/office/officeart/2005/8/layout/radial6"/>
    <dgm:cxn modelId="{12FDA2DE-864E-479F-80EC-838FA10C7069}" type="presParOf" srcId="{B097B4B2-10C4-4EBF-A5DC-5838582D438D}" destId="{AF52E076-3428-4A2F-B2F6-544995BE700D}" srcOrd="7" destOrd="0" presId="urn:microsoft.com/office/officeart/2005/8/layout/radial6"/>
    <dgm:cxn modelId="{74BE0E0F-7475-48DB-B4A5-8F42F57F1E9C}" type="presParOf" srcId="{B097B4B2-10C4-4EBF-A5DC-5838582D438D}" destId="{0371C19C-8873-462B-AE5F-22CE67E287E1}" srcOrd="8" destOrd="0" presId="urn:microsoft.com/office/officeart/2005/8/layout/radial6"/>
    <dgm:cxn modelId="{F564F648-086C-4C3F-B28E-06C5DC9E9ADC}" type="presParOf" srcId="{B097B4B2-10C4-4EBF-A5DC-5838582D438D}" destId="{934A29C9-BD30-4693-B285-90D0B8C2A59B}" srcOrd="9" destOrd="0" presId="urn:microsoft.com/office/officeart/2005/8/layout/radial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46F774-DD7E-4150-B74D-696CA4A1541A}">
      <dsp:nvSpPr>
        <dsp:cNvPr id="0" name=""/>
        <dsp:cNvSpPr/>
      </dsp:nvSpPr>
      <dsp:spPr>
        <a:xfrm>
          <a:off x="5659974" y="609588"/>
          <a:ext cx="2325290" cy="2325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Curriculum &amp; Instruction</a:t>
          </a:r>
          <a:endParaRPr lang="en-US" sz="3200" kern="1200" dirty="0"/>
        </a:p>
      </dsp:txBody>
      <dsp:txXfrm>
        <a:off x="5659974" y="609588"/>
        <a:ext cx="2325290" cy="2325290"/>
      </dsp:txXfrm>
    </dsp:sp>
    <dsp:sp modelId="{750C3177-22BE-4ABB-A50B-5F576E91BDF6}">
      <dsp:nvSpPr>
        <dsp:cNvPr id="0" name=""/>
        <dsp:cNvSpPr/>
      </dsp:nvSpPr>
      <dsp:spPr>
        <a:xfrm>
          <a:off x="2057390" y="-389835"/>
          <a:ext cx="5526945" cy="5500378"/>
        </a:xfrm>
        <a:prstGeom prst="circularArrow">
          <a:avLst>
            <a:gd name="adj1" fmla="val 8244"/>
            <a:gd name="adj2" fmla="val 575707"/>
            <a:gd name="adj3" fmla="val 3895801"/>
            <a:gd name="adj4" fmla="val 884036"/>
            <a:gd name="adj5" fmla="val 9618"/>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09232B2-DEB4-4533-92DF-E9E7A414A912}">
      <dsp:nvSpPr>
        <dsp:cNvPr id="0" name=""/>
        <dsp:cNvSpPr/>
      </dsp:nvSpPr>
      <dsp:spPr>
        <a:xfrm>
          <a:off x="3098302" y="3641572"/>
          <a:ext cx="2325290" cy="2325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Assessment</a:t>
          </a:r>
          <a:endParaRPr lang="en-US" sz="3200" kern="1200" dirty="0"/>
        </a:p>
      </dsp:txBody>
      <dsp:txXfrm>
        <a:off x="3098302" y="3641572"/>
        <a:ext cx="2325290" cy="2325290"/>
      </dsp:txXfrm>
    </dsp:sp>
    <dsp:sp modelId="{BED4A688-75EE-405D-8DD4-5C5ECFFD9206}">
      <dsp:nvSpPr>
        <dsp:cNvPr id="0" name=""/>
        <dsp:cNvSpPr/>
      </dsp:nvSpPr>
      <dsp:spPr>
        <a:xfrm>
          <a:off x="290009" y="-822931"/>
          <a:ext cx="4732855" cy="5500378"/>
        </a:xfrm>
        <a:prstGeom prst="circularArrow">
          <a:avLst>
            <a:gd name="adj1" fmla="val 8244"/>
            <a:gd name="adj2" fmla="val 575707"/>
            <a:gd name="adj3" fmla="val 8796136"/>
            <a:gd name="adj4" fmla="val 5824432"/>
            <a:gd name="adj5" fmla="val 9618"/>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92C6D6B-978B-45ED-B6E8-62E888768446}">
      <dsp:nvSpPr>
        <dsp:cNvPr id="0" name=""/>
        <dsp:cNvSpPr/>
      </dsp:nvSpPr>
      <dsp:spPr>
        <a:xfrm>
          <a:off x="0" y="689231"/>
          <a:ext cx="2861549" cy="2325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Intervention</a:t>
          </a:r>
          <a:endParaRPr lang="en-US" sz="3200" kern="1200" dirty="0"/>
        </a:p>
      </dsp:txBody>
      <dsp:txXfrm>
        <a:off x="0" y="689231"/>
        <a:ext cx="2861549" cy="2325290"/>
      </dsp:txXfrm>
    </dsp:sp>
    <dsp:sp modelId="{F2BAB006-49BC-4F92-A976-FD1324599AA5}">
      <dsp:nvSpPr>
        <dsp:cNvPr id="0" name=""/>
        <dsp:cNvSpPr/>
      </dsp:nvSpPr>
      <dsp:spPr>
        <a:xfrm>
          <a:off x="1215803" y="-856976"/>
          <a:ext cx="5500378" cy="5500378"/>
        </a:xfrm>
        <a:prstGeom prst="circularArrow">
          <a:avLst>
            <a:gd name="adj1" fmla="val 8244"/>
            <a:gd name="adj2" fmla="val 575707"/>
            <a:gd name="adj3" fmla="val 19013862"/>
            <a:gd name="adj4" fmla="val 12667013"/>
            <a:gd name="adj5" fmla="val 9618"/>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4A29C9-BD30-4693-B285-90D0B8C2A59B}">
      <dsp:nvSpPr>
        <dsp:cNvPr id="0" name=""/>
        <dsp:cNvSpPr/>
      </dsp:nvSpPr>
      <dsp:spPr>
        <a:xfrm>
          <a:off x="299778" y="431296"/>
          <a:ext cx="3076286" cy="3076286"/>
        </a:xfrm>
        <a:prstGeom prst="blockArc">
          <a:avLst>
            <a:gd name="adj1" fmla="val 7344365"/>
            <a:gd name="adj2" fmla="val 16880989"/>
            <a:gd name="adj3" fmla="val 4643"/>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0C03129-0EF9-43A0-A1DB-0A59E9EEBF09}">
      <dsp:nvSpPr>
        <dsp:cNvPr id="0" name=""/>
        <dsp:cNvSpPr/>
      </dsp:nvSpPr>
      <dsp:spPr>
        <a:xfrm>
          <a:off x="522605" y="604079"/>
          <a:ext cx="3076286" cy="3076286"/>
        </a:xfrm>
        <a:prstGeom prst="blockArc">
          <a:avLst>
            <a:gd name="adj1" fmla="val 1431793"/>
            <a:gd name="adj2" fmla="val 7990489"/>
            <a:gd name="adj3" fmla="val 4643"/>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A2C5027-51CC-459F-AD7D-96225FF28E10}">
      <dsp:nvSpPr>
        <dsp:cNvPr id="0" name=""/>
        <dsp:cNvSpPr/>
      </dsp:nvSpPr>
      <dsp:spPr>
        <a:xfrm>
          <a:off x="595456" y="460677"/>
          <a:ext cx="3076286" cy="3076286"/>
        </a:xfrm>
        <a:prstGeom prst="blockArc">
          <a:avLst>
            <a:gd name="adj1" fmla="val 16200000"/>
            <a:gd name="adj2" fmla="val 1800000"/>
            <a:gd name="adj3" fmla="val 464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632EDD3-9236-4B4D-A487-63387A6B7503}">
      <dsp:nvSpPr>
        <dsp:cNvPr id="0" name=""/>
        <dsp:cNvSpPr/>
      </dsp:nvSpPr>
      <dsp:spPr>
        <a:xfrm>
          <a:off x="1210072" y="1290399"/>
          <a:ext cx="1847054" cy="141684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Students</a:t>
          </a:r>
          <a:endParaRPr lang="en-US" sz="1800" b="1" kern="1200" dirty="0">
            <a:solidFill>
              <a:schemeClr val="tx1"/>
            </a:solidFill>
          </a:endParaRPr>
        </a:p>
      </dsp:txBody>
      <dsp:txXfrm>
        <a:off x="1480567" y="1497891"/>
        <a:ext cx="1306064" cy="1001859"/>
      </dsp:txXfrm>
    </dsp:sp>
    <dsp:sp modelId="{95B71DF2-CF11-4B99-B565-5E5833B2F20C}">
      <dsp:nvSpPr>
        <dsp:cNvPr id="0" name=""/>
        <dsp:cNvSpPr/>
      </dsp:nvSpPr>
      <dsp:spPr>
        <a:xfrm>
          <a:off x="1637704" y="487"/>
          <a:ext cx="991790" cy="99179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What do we want students to know and be able to do?</a:t>
          </a:r>
          <a:endParaRPr lang="en-US" sz="800" b="1" kern="1200" dirty="0">
            <a:solidFill>
              <a:schemeClr val="tx1"/>
            </a:solidFill>
          </a:endParaRPr>
        </a:p>
      </dsp:txBody>
      <dsp:txXfrm>
        <a:off x="1782948" y="145731"/>
        <a:ext cx="701302" cy="701302"/>
      </dsp:txXfrm>
    </dsp:sp>
    <dsp:sp modelId="{220D6B18-D2EF-4748-AA89-3DA76A6D4178}">
      <dsp:nvSpPr>
        <dsp:cNvPr id="0" name=""/>
        <dsp:cNvSpPr/>
      </dsp:nvSpPr>
      <dsp:spPr>
        <a:xfrm>
          <a:off x="2938854" y="2254145"/>
          <a:ext cx="991790" cy="99179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How will we know that they’ve learned it?</a:t>
          </a:r>
          <a:endParaRPr lang="en-US" sz="800" b="1" kern="1200" dirty="0">
            <a:solidFill>
              <a:schemeClr val="tx1"/>
            </a:solidFill>
          </a:endParaRPr>
        </a:p>
      </dsp:txBody>
      <dsp:txXfrm>
        <a:off x="3084098" y="2399389"/>
        <a:ext cx="701302" cy="701302"/>
      </dsp:txXfrm>
    </dsp:sp>
    <dsp:sp modelId="{AF52E076-3428-4A2F-B2F6-544995BE700D}">
      <dsp:nvSpPr>
        <dsp:cNvPr id="0" name=""/>
        <dsp:cNvSpPr/>
      </dsp:nvSpPr>
      <dsp:spPr>
        <a:xfrm>
          <a:off x="536845" y="2742009"/>
          <a:ext cx="991790" cy="99179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kern="1200" dirty="0" smtClean="0">
              <a:solidFill>
                <a:schemeClr val="bg1"/>
              </a:solidFill>
            </a:rPr>
            <a:t>What will we do if they don’t</a:t>
          </a:r>
          <a:endParaRPr lang="en-US" sz="800" kern="1200" dirty="0">
            <a:solidFill>
              <a:schemeClr val="bg1"/>
            </a:solidFill>
          </a:endParaRPr>
        </a:p>
      </dsp:txBody>
      <dsp:txXfrm>
        <a:off x="682089" y="2887253"/>
        <a:ext cx="701302" cy="701302"/>
      </dsp:txXfrm>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30A5096F-D922-4D9D-ADF9-3D71A6A315D9}" type="datetimeFigureOut">
              <a:rPr lang="en-US" smtClean="0"/>
              <a:t>7/31/2014</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4A1325E0-3A3F-47A3-9E07-05830EBB76E3}" type="slidenum">
              <a:rPr lang="en-US" smtClean="0"/>
              <a:t>‹#›</a:t>
            </a:fld>
            <a:endParaRPr lang="en-US"/>
          </a:p>
        </p:txBody>
      </p:sp>
    </p:spTree>
    <p:extLst>
      <p:ext uri="{BB962C8B-B14F-4D97-AF65-F5344CB8AC3E}">
        <p14:creationId xmlns:p14="http://schemas.microsoft.com/office/powerpoint/2010/main" val="3286867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a:t>
            </a:fld>
            <a:endParaRPr lang="en-US"/>
          </a:p>
        </p:txBody>
      </p:sp>
    </p:spTree>
    <p:extLst>
      <p:ext uri="{BB962C8B-B14F-4D97-AF65-F5344CB8AC3E}">
        <p14:creationId xmlns:p14="http://schemas.microsoft.com/office/powerpoint/2010/main" val="1517099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10</a:t>
            </a:fld>
            <a:endParaRPr lang="en-US"/>
          </a:p>
        </p:txBody>
      </p:sp>
    </p:spTree>
    <p:extLst>
      <p:ext uri="{BB962C8B-B14F-4D97-AF65-F5344CB8AC3E}">
        <p14:creationId xmlns:p14="http://schemas.microsoft.com/office/powerpoint/2010/main" val="2968413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11</a:t>
            </a:fld>
            <a:endParaRPr lang="en-US"/>
          </a:p>
        </p:txBody>
      </p:sp>
    </p:spTree>
    <p:extLst>
      <p:ext uri="{BB962C8B-B14F-4D97-AF65-F5344CB8AC3E}">
        <p14:creationId xmlns:p14="http://schemas.microsoft.com/office/powerpoint/2010/main" val="430607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12</a:t>
            </a:fld>
            <a:endParaRPr lang="en-US"/>
          </a:p>
        </p:txBody>
      </p:sp>
    </p:spTree>
    <p:extLst>
      <p:ext uri="{BB962C8B-B14F-4D97-AF65-F5344CB8AC3E}">
        <p14:creationId xmlns:p14="http://schemas.microsoft.com/office/powerpoint/2010/main" val="2986799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13</a:t>
            </a:fld>
            <a:endParaRPr lang="en-US"/>
          </a:p>
        </p:txBody>
      </p:sp>
    </p:spTree>
    <p:extLst>
      <p:ext uri="{BB962C8B-B14F-4D97-AF65-F5344CB8AC3E}">
        <p14:creationId xmlns:p14="http://schemas.microsoft.com/office/powerpoint/2010/main" val="2734323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14</a:t>
            </a:fld>
            <a:endParaRPr lang="en-US"/>
          </a:p>
        </p:txBody>
      </p:sp>
    </p:spTree>
    <p:extLst>
      <p:ext uri="{BB962C8B-B14F-4D97-AF65-F5344CB8AC3E}">
        <p14:creationId xmlns:p14="http://schemas.microsoft.com/office/powerpoint/2010/main" val="14781728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15</a:t>
            </a:fld>
            <a:endParaRPr lang="en-US"/>
          </a:p>
        </p:txBody>
      </p:sp>
    </p:spTree>
    <p:extLst>
      <p:ext uri="{BB962C8B-B14F-4D97-AF65-F5344CB8AC3E}">
        <p14:creationId xmlns:p14="http://schemas.microsoft.com/office/powerpoint/2010/main" val="13770577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16</a:t>
            </a:fld>
            <a:endParaRPr lang="en-US"/>
          </a:p>
        </p:txBody>
      </p:sp>
    </p:spTree>
    <p:extLst>
      <p:ext uri="{BB962C8B-B14F-4D97-AF65-F5344CB8AC3E}">
        <p14:creationId xmlns:p14="http://schemas.microsoft.com/office/powerpoint/2010/main" val="2556045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17</a:t>
            </a:fld>
            <a:endParaRPr lang="en-US"/>
          </a:p>
        </p:txBody>
      </p:sp>
    </p:spTree>
    <p:extLst>
      <p:ext uri="{BB962C8B-B14F-4D97-AF65-F5344CB8AC3E}">
        <p14:creationId xmlns:p14="http://schemas.microsoft.com/office/powerpoint/2010/main" val="1594010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18</a:t>
            </a:fld>
            <a:endParaRPr lang="en-US"/>
          </a:p>
        </p:txBody>
      </p:sp>
    </p:spTree>
    <p:extLst>
      <p:ext uri="{BB962C8B-B14F-4D97-AF65-F5344CB8AC3E}">
        <p14:creationId xmlns:p14="http://schemas.microsoft.com/office/powerpoint/2010/main" val="13567287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19</a:t>
            </a:fld>
            <a:endParaRPr lang="en-US"/>
          </a:p>
        </p:txBody>
      </p:sp>
    </p:spTree>
    <p:extLst>
      <p:ext uri="{BB962C8B-B14F-4D97-AF65-F5344CB8AC3E}">
        <p14:creationId xmlns:p14="http://schemas.microsoft.com/office/powerpoint/2010/main" val="69002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5F37DB-48D4-411E-9906-F8E498FAC71D}" type="slidenum">
              <a:rPr lang="en-US" altLang="en-US"/>
              <a:pPr/>
              <a:t>2</a:t>
            </a:fld>
            <a:endParaRPr lang="en-US" altLang="en-US" dirty="0"/>
          </a:p>
        </p:txBody>
      </p:sp>
      <p:sp>
        <p:nvSpPr>
          <p:cNvPr id="433154" name="Rectangle 2"/>
          <p:cNvSpPr>
            <a:spLocks noGrp="1" noRot="1" noChangeAspect="1" noChangeArrowheads="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433155" name="Rectangle 3"/>
          <p:cNvSpPr>
            <a:spLocks noGrp="1"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20</a:t>
            </a:fld>
            <a:endParaRPr lang="en-US"/>
          </a:p>
        </p:txBody>
      </p:sp>
    </p:spTree>
    <p:extLst>
      <p:ext uri="{BB962C8B-B14F-4D97-AF65-F5344CB8AC3E}">
        <p14:creationId xmlns:p14="http://schemas.microsoft.com/office/powerpoint/2010/main" val="40332840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21</a:t>
            </a:fld>
            <a:endParaRPr lang="en-US"/>
          </a:p>
        </p:txBody>
      </p:sp>
    </p:spTree>
    <p:extLst>
      <p:ext uri="{BB962C8B-B14F-4D97-AF65-F5344CB8AC3E}">
        <p14:creationId xmlns:p14="http://schemas.microsoft.com/office/powerpoint/2010/main" val="30874344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22</a:t>
            </a:fld>
            <a:endParaRPr lang="en-US"/>
          </a:p>
        </p:txBody>
      </p:sp>
    </p:spTree>
    <p:extLst>
      <p:ext uri="{BB962C8B-B14F-4D97-AF65-F5344CB8AC3E}">
        <p14:creationId xmlns:p14="http://schemas.microsoft.com/office/powerpoint/2010/main" val="35404755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6"/>
          <p:cNvSpPr txBox="1">
            <a:spLocks noGrp="1" noChangeArrowheads="1"/>
          </p:cNvSpPr>
          <p:nvPr/>
        </p:nvSpPr>
        <p:spPr bwMode="auto">
          <a:xfrm>
            <a:off x="223243" y="8687708"/>
            <a:ext cx="3000375" cy="442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1" tIns="44066" rIns="88131" bIns="44066" anchor="b"/>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defTabSz="930275" eaLnBrk="0" fontAlgn="base" hangingPunct="0">
              <a:spcBef>
                <a:spcPct val="0"/>
              </a:spcBef>
              <a:spcAft>
                <a:spcPct val="0"/>
              </a:spcAft>
              <a:defRPr sz="2400">
                <a:solidFill>
                  <a:schemeClr val="tx1"/>
                </a:solidFill>
                <a:latin typeface="Times New Roman" pitchFamily="18" charset="0"/>
              </a:defRPr>
            </a:lvl6pPr>
            <a:lvl7pPr marL="2971800" indent="-228600" defTabSz="930275" eaLnBrk="0" fontAlgn="base" hangingPunct="0">
              <a:spcBef>
                <a:spcPct val="0"/>
              </a:spcBef>
              <a:spcAft>
                <a:spcPct val="0"/>
              </a:spcAft>
              <a:defRPr sz="2400">
                <a:solidFill>
                  <a:schemeClr val="tx1"/>
                </a:solidFill>
                <a:latin typeface="Times New Roman" pitchFamily="18" charset="0"/>
              </a:defRPr>
            </a:lvl7pPr>
            <a:lvl8pPr marL="3429000" indent="-228600" defTabSz="930275" eaLnBrk="0" fontAlgn="base" hangingPunct="0">
              <a:spcBef>
                <a:spcPct val="0"/>
              </a:spcBef>
              <a:spcAft>
                <a:spcPct val="0"/>
              </a:spcAft>
              <a:defRPr sz="2400">
                <a:solidFill>
                  <a:schemeClr val="tx1"/>
                </a:solidFill>
                <a:latin typeface="Times New Roman" pitchFamily="18" charset="0"/>
              </a:defRPr>
            </a:lvl8pPr>
            <a:lvl9pPr marL="3886200" indent="-228600" defTabSz="930275"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000" dirty="0"/>
              <a:t>© 2007 Educational Testing Service</a:t>
            </a:r>
          </a:p>
          <a:p>
            <a:pPr eaLnBrk="1" hangingPunct="1"/>
            <a:r>
              <a:rPr lang="en-US" altLang="en-US" sz="1000" dirty="0"/>
              <a:t>Assessment Training Institute</a:t>
            </a:r>
          </a:p>
          <a:p>
            <a:pPr eaLnBrk="1" hangingPunct="1"/>
            <a:r>
              <a:rPr lang="en-US" altLang="en-US" sz="1000" dirty="0"/>
              <a:t>www.ets.org/ati  503.228.3060</a:t>
            </a:r>
          </a:p>
        </p:txBody>
      </p:sp>
      <p:sp>
        <p:nvSpPr>
          <p:cNvPr id="126979" name="Rectangle 7"/>
          <p:cNvSpPr txBox="1">
            <a:spLocks noGrp="1" noChangeArrowheads="1"/>
          </p:cNvSpPr>
          <p:nvPr/>
        </p:nvSpPr>
        <p:spPr bwMode="auto">
          <a:xfrm>
            <a:off x="3857626" y="8855252"/>
            <a:ext cx="3000375" cy="44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1" tIns="44066" rIns="88131" bIns="44066" anchor="b"/>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defTabSz="930275" eaLnBrk="0" fontAlgn="base" hangingPunct="0">
              <a:spcBef>
                <a:spcPct val="0"/>
              </a:spcBef>
              <a:spcAft>
                <a:spcPct val="0"/>
              </a:spcAft>
              <a:defRPr sz="2400">
                <a:solidFill>
                  <a:schemeClr val="tx1"/>
                </a:solidFill>
                <a:latin typeface="Times New Roman" pitchFamily="18" charset="0"/>
              </a:defRPr>
            </a:lvl6pPr>
            <a:lvl7pPr marL="2971800" indent="-228600" defTabSz="930275" eaLnBrk="0" fontAlgn="base" hangingPunct="0">
              <a:spcBef>
                <a:spcPct val="0"/>
              </a:spcBef>
              <a:spcAft>
                <a:spcPct val="0"/>
              </a:spcAft>
              <a:defRPr sz="2400">
                <a:solidFill>
                  <a:schemeClr val="tx1"/>
                </a:solidFill>
                <a:latin typeface="Times New Roman" pitchFamily="18" charset="0"/>
              </a:defRPr>
            </a:lvl7pPr>
            <a:lvl8pPr marL="3429000" indent="-228600" defTabSz="930275" eaLnBrk="0" fontAlgn="base" hangingPunct="0">
              <a:spcBef>
                <a:spcPct val="0"/>
              </a:spcBef>
              <a:spcAft>
                <a:spcPct val="0"/>
              </a:spcAft>
              <a:defRPr sz="2400">
                <a:solidFill>
                  <a:schemeClr val="tx1"/>
                </a:solidFill>
                <a:latin typeface="Times New Roman" pitchFamily="18" charset="0"/>
              </a:defRPr>
            </a:lvl8pPr>
            <a:lvl9pPr marL="3886200" indent="-228600" defTabSz="930275" eaLnBrk="0" fontAlgn="base" hangingPunct="0">
              <a:spcBef>
                <a:spcPct val="0"/>
              </a:spcBef>
              <a:spcAft>
                <a:spcPct val="0"/>
              </a:spcAft>
              <a:defRPr sz="2400">
                <a:solidFill>
                  <a:schemeClr val="tx1"/>
                </a:solidFill>
                <a:latin typeface="Times New Roman" pitchFamily="18" charset="0"/>
              </a:defRPr>
            </a:lvl9pPr>
          </a:lstStyle>
          <a:p>
            <a:pPr algn="r" eaLnBrk="1" hangingPunct="1"/>
            <a:fld id="{690A87C0-848D-48D7-80D5-AC02A0D5A2D2}" type="slidenum">
              <a:rPr lang="en-US" altLang="en-US" sz="1200"/>
              <a:pPr algn="r" eaLnBrk="1" hangingPunct="1"/>
              <a:t>23</a:t>
            </a:fld>
            <a:endParaRPr lang="en-US" altLang="en-US" sz="1200" dirty="0"/>
          </a:p>
        </p:txBody>
      </p:sp>
      <p:sp>
        <p:nvSpPr>
          <p:cNvPr id="126980" name="Rectangle 2"/>
          <p:cNvSpPr>
            <a:spLocks noGrp="1" noRot="1" noChangeAspect="1" noChangeArrowheads="1" noTextEdit="1"/>
          </p:cNvSpPr>
          <p:nvPr>
            <p:ph type="sldImg"/>
          </p:nvPr>
        </p:nvSpPr>
        <p:spPr bwMode="auto">
          <a:xfrm>
            <a:off x="1068388" y="663575"/>
            <a:ext cx="4722812" cy="3543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1" name="Rectangle 3"/>
          <p:cNvSpPr>
            <a:spLocks noGrp="1" noChangeArrowheads="1"/>
          </p:cNvSpPr>
          <p:nvPr>
            <p:ph type="body" idx="1"/>
          </p:nvPr>
        </p:nvSpPr>
        <p:spPr bwMode="auto">
          <a:xfrm>
            <a:off x="928689" y="4426858"/>
            <a:ext cx="5000625" cy="42055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8131" tIns="44066" rIns="88131" bIns="44066" numCol="1" anchor="t" anchorCtr="0" compatLnSpc="1">
            <a:prstTxWarp prst="textNoShape">
              <a:avLst/>
            </a:prstTxWarp>
          </a:bodyPr>
          <a:lstStyle/>
          <a:p>
            <a:pPr eaLnBrk="1" hangingPunct="1"/>
            <a:r>
              <a:rPr lang="en-US" altLang="en-US" dirty="0" smtClean="0"/>
              <a:t>Making targets clear to students increases their achievement. </a:t>
            </a:r>
          </a:p>
          <a:p>
            <a:pPr eaLnBrk="1" hangingPunct="1"/>
            <a:endParaRPr lang="en-US" altLang="en-US" dirty="0" smtClean="0"/>
          </a:p>
          <a:p>
            <a:pPr eaLnBrk="1" hangingPunct="1"/>
            <a:r>
              <a:rPr lang="en-US" altLang="en-US" dirty="0" smtClean="0"/>
              <a:t>Students can hit any target they can see that holds still for them. This is common sense and many teachers do it already. The goal here is for all to fit this practice into their teaching and to understand why it increases student learning.</a:t>
            </a:r>
            <a:endParaRPr lang="en-US" altLang="en-US" i="1" dirty="0" smtClean="0"/>
          </a:p>
          <a:p>
            <a:pPr algn="r" eaLnBrk="1" hangingPunct="1"/>
            <a:r>
              <a:rPr lang="en-US" altLang="en-US" i="1" dirty="0" smtClean="0"/>
              <a:t>Handout page 7</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24</a:t>
            </a:fld>
            <a:endParaRPr lang="en-US"/>
          </a:p>
        </p:txBody>
      </p:sp>
    </p:spTree>
    <p:extLst>
      <p:ext uri="{BB962C8B-B14F-4D97-AF65-F5344CB8AC3E}">
        <p14:creationId xmlns:p14="http://schemas.microsoft.com/office/powerpoint/2010/main" val="3857769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25</a:t>
            </a:fld>
            <a:endParaRPr lang="en-US"/>
          </a:p>
        </p:txBody>
      </p:sp>
    </p:spTree>
    <p:extLst>
      <p:ext uri="{BB962C8B-B14F-4D97-AF65-F5344CB8AC3E}">
        <p14:creationId xmlns:p14="http://schemas.microsoft.com/office/powerpoint/2010/main" val="5545094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6"/>
          <p:cNvSpPr txBox="1">
            <a:spLocks noGrp="1" noChangeArrowheads="1"/>
          </p:cNvSpPr>
          <p:nvPr/>
        </p:nvSpPr>
        <p:spPr bwMode="auto">
          <a:xfrm>
            <a:off x="223243" y="8687708"/>
            <a:ext cx="3000375" cy="4426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1" tIns="44066" rIns="88131" bIns="44066" anchor="b"/>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defTabSz="930275" eaLnBrk="0" fontAlgn="base" hangingPunct="0">
              <a:spcBef>
                <a:spcPct val="0"/>
              </a:spcBef>
              <a:spcAft>
                <a:spcPct val="0"/>
              </a:spcAft>
              <a:defRPr sz="2400">
                <a:solidFill>
                  <a:schemeClr val="tx1"/>
                </a:solidFill>
                <a:latin typeface="Times New Roman" pitchFamily="18" charset="0"/>
              </a:defRPr>
            </a:lvl6pPr>
            <a:lvl7pPr marL="2971800" indent="-228600" defTabSz="930275" eaLnBrk="0" fontAlgn="base" hangingPunct="0">
              <a:spcBef>
                <a:spcPct val="0"/>
              </a:spcBef>
              <a:spcAft>
                <a:spcPct val="0"/>
              </a:spcAft>
              <a:defRPr sz="2400">
                <a:solidFill>
                  <a:schemeClr val="tx1"/>
                </a:solidFill>
                <a:latin typeface="Times New Roman" pitchFamily="18" charset="0"/>
              </a:defRPr>
            </a:lvl7pPr>
            <a:lvl8pPr marL="3429000" indent="-228600" defTabSz="930275" eaLnBrk="0" fontAlgn="base" hangingPunct="0">
              <a:spcBef>
                <a:spcPct val="0"/>
              </a:spcBef>
              <a:spcAft>
                <a:spcPct val="0"/>
              </a:spcAft>
              <a:defRPr sz="2400">
                <a:solidFill>
                  <a:schemeClr val="tx1"/>
                </a:solidFill>
                <a:latin typeface="Times New Roman" pitchFamily="18" charset="0"/>
              </a:defRPr>
            </a:lvl8pPr>
            <a:lvl9pPr marL="3886200" indent="-228600" defTabSz="930275"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000" dirty="0"/>
              <a:t>© 2007 Educational Testing Service</a:t>
            </a:r>
          </a:p>
          <a:p>
            <a:pPr eaLnBrk="1" hangingPunct="1"/>
            <a:r>
              <a:rPr lang="en-US" altLang="en-US" sz="1000" dirty="0"/>
              <a:t>Assessment Training Institute</a:t>
            </a:r>
          </a:p>
          <a:p>
            <a:pPr eaLnBrk="1" hangingPunct="1"/>
            <a:r>
              <a:rPr lang="en-US" altLang="en-US" sz="1000" dirty="0"/>
              <a:t>www.ets.org/ati  503.228.3060</a:t>
            </a:r>
          </a:p>
        </p:txBody>
      </p:sp>
      <p:sp>
        <p:nvSpPr>
          <p:cNvPr id="129027" name="Rectangle 7"/>
          <p:cNvSpPr txBox="1">
            <a:spLocks noGrp="1" noChangeArrowheads="1"/>
          </p:cNvSpPr>
          <p:nvPr/>
        </p:nvSpPr>
        <p:spPr bwMode="auto">
          <a:xfrm>
            <a:off x="3857626" y="8855252"/>
            <a:ext cx="3000375" cy="441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8131" tIns="44066" rIns="88131" bIns="44066" anchor="b"/>
          <a:lstStyle>
            <a:lvl1pPr defTabSz="930275" eaLnBrk="0" hangingPunct="0">
              <a:defRPr sz="2400">
                <a:solidFill>
                  <a:schemeClr val="tx1"/>
                </a:solidFill>
                <a:latin typeface="Times New Roman" pitchFamily="18" charset="0"/>
              </a:defRPr>
            </a:lvl1pPr>
            <a:lvl2pPr marL="742950" indent="-285750" defTabSz="930275" eaLnBrk="0" hangingPunct="0">
              <a:defRPr sz="2400">
                <a:solidFill>
                  <a:schemeClr val="tx1"/>
                </a:solidFill>
                <a:latin typeface="Times New Roman" pitchFamily="18" charset="0"/>
              </a:defRPr>
            </a:lvl2pPr>
            <a:lvl3pPr marL="1143000" indent="-228600" defTabSz="930275" eaLnBrk="0" hangingPunct="0">
              <a:defRPr sz="2400">
                <a:solidFill>
                  <a:schemeClr val="tx1"/>
                </a:solidFill>
                <a:latin typeface="Times New Roman" pitchFamily="18" charset="0"/>
              </a:defRPr>
            </a:lvl3pPr>
            <a:lvl4pPr marL="1600200" indent="-228600" defTabSz="930275" eaLnBrk="0" hangingPunct="0">
              <a:defRPr sz="2400">
                <a:solidFill>
                  <a:schemeClr val="tx1"/>
                </a:solidFill>
                <a:latin typeface="Times New Roman" pitchFamily="18" charset="0"/>
              </a:defRPr>
            </a:lvl4pPr>
            <a:lvl5pPr marL="2057400" indent="-228600" defTabSz="930275" eaLnBrk="0" hangingPunct="0">
              <a:defRPr sz="2400">
                <a:solidFill>
                  <a:schemeClr val="tx1"/>
                </a:solidFill>
                <a:latin typeface="Times New Roman" pitchFamily="18" charset="0"/>
              </a:defRPr>
            </a:lvl5pPr>
            <a:lvl6pPr marL="2514600" indent="-228600" defTabSz="930275" eaLnBrk="0" fontAlgn="base" hangingPunct="0">
              <a:spcBef>
                <a:spcPct val="0"/>
              </a:spcBef>
              <a:spcAft>
                <a:spcPct val="0"/>
              </a:spcAft>
              <a:defRPr sz="2400">
                <a:solidFill>
                  <a:schemeClr val="tx1"/>
                </a:solidFill>
                <a:latin typeface="Times New Roman" pitchFamily="18" charset="0"/>
              </a:defRPr>
            </a:lvl6pPr>
            <a:lvl7pPr marL="2971800" indent="-228600" defTabSz="930275" eaLnBrk="0" fontAlgn="base" hangingPunct="0">
              <a:spcBef>
                <a:spcPct val="0"/>
              </a:spcBef>
              <a:spcAft>
                <a:spcPct val="0"/>
              </a:spcAft>
              <a:defRPr sz="2400">
                <a:solidFill>
                  <a:schemeClr val="tx1"/>
                </a:solidFill>
                <a:latin typeface="Times New Roman" pitchFamily="18" charset="0"/>
              </a:defRPr>
            </a:lvl7pPr>
            <a:lvl8pPr marL="3429000" indent="-228600" defTabSz="930275" eaLnBrk="0" fontAlgn="base" hangingPunct="0">
              <a:spcBef>
                <a:spcPct val="0"/>
              </a:spcBef>
              <a:spcAft>
                <a:spcPct val="0"/>
              </a:spcAft>
              <a:defRPr sz="2400">
                <a:solidFill>
                  <a:schemeClr val="tx1"/>
                </a:solidFill>
                <a:latin typeface="Times New Roman" pitchFamily="18" charset="0"/>
              </a:defRPr>
            </a:lvl8pPr>
            <a:lvl9pPr marL="3886200" indent="-228600" defTabSz="930275" eaLnBrk="0" fontAlgn="base" hangingPunct="0">
              <a:spcBef>
                <a:spcPct val="0"/>
              </a:spcBef>
              <a:spcAft>
                <a:spcPct val="0"/>
              </a:spcAft>
              <a:defRPr sz="2400">
                <a:solidFill>
                  <a:schemeClr val="tx1"/>
                </a:solidFill>
                <a:latin typeface="Times New Roman" pitchFamily="18" charset="0"/>
              </a:defRPr>
            </a:lvl9pPr>
          </a:lstStyle>
          <a:p>
            <a:pPr algn="r" eaLnBrk="1" hangingPunct="1"/>
            <a:fld id="{F6E182B6-109B-4D94-A202-1D6C6A8488A1}" type="slidenum">
              <a:rPr lang="en-US" altLang="en-US" sz="1200"/>
              <a:pPr algn="r" eaLnBrk="1" hangingPunct="1"/>
              <a:t>26</a:t>
            </a:fld>
            <a:endParaRPr lang="en-US" altLang="en-US" sz="1200" dirty="0"/>
          </a:p>
        </p:txBody>
      </p:sp>
      <p:sp>
        <p:nvSpPr>
          <p:cNvPr id="129028" name="Rectangle 2"/>
          <p:cNvSpPr>
            <a:spLocks noGrp="1" noRot="1" noChangeAspect="1" noChangeArrowheads="1" noTextEdit="1"/>
          </p:cNvSpPr>
          <p:nvPr>
            <p:ph type="sldImg"/>
          </p:nvPr>
        </p:nvSpPr>
        <p:spPr bwMode="auto">
          <a:xfrm>
            <a:off x="1068388" y="663575"/>
            <a:ext cx="4722812" cy="35433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9029" name="Rectangle 3"/>
          <p:cNvSpPr>
            <a:spLocks noGrp="1" noChangeArrowheads="1"/>
          </p:cNvSpPr>
          <p:nvPr>
            <p:ph type="body" idx="1"/>
          </p:nvPr>
        </p:nvSpPr>
        <p:spPr bwMode="auto">
          <a:xfrm>
            <a:off x="928689" y="4426858"/>
            <a:ext cx="5033367" cy="420551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8131" tIns="44066" rIns="88131" bIns="44066" numCol="1" anchor="t" anchorCtr="0" compatLnSpc="1">
            <a:prstTxWarp prst="textNoShape">
              <a:avLst/>
            </a:prstTxWarp>
          </a:bodyPr>
          <a:lstStyle/>
          <a:p>
            <a:pPr eaLnBrk="1" hangingPunct="1"/>
            <a:r>
              <a:rPr lang="en-US" altLang="en-US" dirty="0" smtClean="0"/>
              <a:t>We can think of achievement targets as falling into one of four categories:</a:t>
            </a:r>
          </a:p>
          <a:p>
            <a:pPr eaLnBrk="1" hangingPunct="1"/>
            <a:endParaRPr lang="en-US" altLang="en-US" dirty="0" smtClean="0"/>
          </a:p>
          <a:p>
            <a:pPr eaLnBrk="1" hangingPunct="1"/>
            <a:r>
              <a:rPr lang="en-US" altLang="en-US" dirty="0" smtClean="0"/>
              <a:t>Knowledge targets involve things like math facts, important dates in history, and grammar rules—anything we want student to know outright.</a:t>
            </a:r>
          </a:p>
          <a:p>
            <a:pPr eaLnBrk="1" hangingPunct="1"/>
            <a:endParaRPr lang="en-US" altLang="en-US" dirty="0" smtClean="0"/>
          </a:p>
          <a:p>
            <a:pPr eaLnBrk="1" hangingPunct="1"/>
            <a:r>
              <a:rPr lang="en-US" altLang="en-US" dirty="0" smtClean="0"/>
              <a:t>Reasoning targets are learning expectations that call for students to use the knowledge in some way—to create an hypothesis, or to analyze a political argument, for example. </a:t>
            </a:r>
          </a:p>
          <a:p>
            <a:pPr eaLnBrk="1" hangingPunct="1"/>
            <a:endParaRPr lang="en-US" altLang="en-US" dirty="0" smtClean="0"/>
          </a:p>
          <a:p>
            <a:pPr eaLnBrk="1" hangingPunct="1"/>
            <a:r>
              <a:rPr lang="en-US" altLang="en-US" dirty="0" smtClean="0"/>
              <a:t>Performance skill targets call for students to do things like give an oral presentation, read aloud with fluency, or use equipment correctly. A performance skill target is something we have to watch or listen to in order to evaluate.</a:t>
            </a:r>
          </a:p>
          <a:p>
            <a:pPr eaLnBrk="1" hangingPunct="1"/>
            <a:endParaRPr lang="en-US" altLang="en-US" dirty="0" smtClean="0"/>
          </a:p>
          <a:p>
            <a:pPr eaLnBrk="1" hangingPunct="1"/>
            <a:r>
              <a:rPr lang="en-US" altLang="en-US" dirty="0" smtClean="0"/>
              <a:t>Product targets specify that students will create a product—a fitness plan in health, a physical model in science, or a research report in English. We evaluate the characteristics of the product to give evidence of achievement of these kinds of learning targets.</a:t>
            </a:r>
            <a:endParaRPr lang="en-US" altLang="en-US" i="1" dirty="0" smtClean="0"/>
          </a:p>
          <a:p>
            <a:pPr algn="r" eaLnBrk="1" hangingPunct="1"/>
            <a:r>
              <a:rPr lang="en-US" altLang="en-US" i="1" dirty="0" smtClean="0"/>
              <a:t>Handout page 6</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27</a:t>
            </a:fld>
            <a:endParaRPr lang="en-US"/>
          </a:p>
        </p:txBody>
      </p:sp>
    </p:spTree>
    <p:extLst>
      <p:ext uri="{BB962C8B-B14F-4D97-AF65-F5344CB8AC3E}">
        <p14:creationId xmlns:p14="http://schemas.microsoft.com/office/powerpoint/2010/main" val="12836966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28</a:t>
            </a:fld>
            <a:endParaRPr lang="en-US"/>
          </a:p>
        </p:txBody>
      </p:sp>
    </p:spTree>
    <p:extLst>
      <p:ext uri="{BB962C8B-B14F-4D97-AF65-F5344CB8AC3E}">
        <p14:creationId xmlns:p14="http://schemas.microsoft.com/office/powerpoint/2010/main" val="25522316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29</a:t>
            </a:fld>
            <a:endParaRPr lang="en-US"/>
          </a:p>
        </p:txBody>
      </p:sp>
    </p:spTree>
    <p:extLst>
      <p:ext uri="{BB962C8B-B14F-4D97-AF65-F5344CB8AC3E}">
        <p14:creationId xmlns:p14="http://schemas.microsoft.com/office/powerpoint/2010/main" val="2210444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a:t>
            </a:fld>
            <a:endParaRPr lang="en-US"/>
          </a:p>
        </p:txBody>
      </p:sp>
    </p:spTree>
    <p:extLst>
      <p:ext uri="{BB962C8B-B14F-4D97-AF65-F5344CB8AC3E}">
        <p14:creationId xmlns:p14="http://schemas.microsoft.com/office/powerpoint/2010/main" val="1505631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30</a:t>
            </a:fld>
            <a:endParaRPr lang="en-US"/>
          </a:p>
        </p:txBody>
      </p:sp>
    </p:spTree>
    <p:extLst>
      <p:ext uri="{BB962C8B-B14F-4D97-AF65-F5344CB8AC3E}">
        <p14:creationId xmlns:p14="http://schemas.microsoft.com/office/powerpoint/2010/main" val="15511639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31</a:t>
            </a:fld>
            <a:endParaRPr lang="en-US"/>
          </a:p>
        </p:txBody>
      </p:sp>
    </p:spTree>
    <p:extLst>
      <p:ext uri="{BB962C8B-B14F-4D97-AF65-F5344CB8AC3E}">
        <p14:creationId xmlns:p14="http://schemas.microsoft.com/office/powerpoint/2010/main" val="14029342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32</a:t>
            </a:fld>
            <a:endParaRPr lang="en-US"/>
          </a:p>
        </p:txBody>
      </p:sp>
    </p:spTree>
    <p:extLst>
      <p:ext uri="{BB962C8B-B14F-4D97-AF65-F5344CB8AC3E}">
        <p14:creationId xmlns:p14="http://schemas.microsoft.com/office/powerpoint/2010/main" val="18647746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33</a:t>
            </a:fld>
            <a:endParaRPr lang="en-US"/>
          </a:p>
        </p:txBody>
      </p:sp>
    </p:spTree>
    <p:extLst>
      <p:ext uri="{BB962C8B-B14F-4D97-AF65-F5344CB8AC3E}">
        <p14:creationId xmlns:p14="http://schemas.microsoft.com/office/powerpoint/2010/main" val="29289659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34</a:t>
            </a:fld>
            <a:endParaRPr lang="en-US"/>
          </a:p>
        </p:txBody>
      </p:sp>
    </p:spTree>
    <p:extLst>
      <p:ext uri="{BB962C8B-B14F-4D97-AF65-F5344CB8AC3E}">
        <p14:creationId xmlns:p14="http://schemas.microsoft.com/office/powerpoint/2010/main" val="20283778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35</a:t>
            </a:fld>
            <a:endParaRPr lang="en-US"/>
          </a:p>
        </p:txBody>
      </p:sp>
    </p:spTree>
    <p:extLst>
      <p:ext uri="{BB962C8B-B14F-4D97-AF65-F5344CB8AC3E}">
        <p14:creationId xmlns:p14="http://schemas.microsoft.com/office/powerpoint/2010/main" val="429100554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36</a:t>
            </a:fld>
            <a:endParaRPr lang="en-US"/>
          </a:p>
        </p:txBody>
      </p:sp>
    </p:spTree>
    <p:extLst>
      <p:ext uri="{BB962C8B-B14F-4D97-AF65-F5344CB8AC3E}">
        <p14:creationId xmlns:p14="http://schemas.microsoft.com/office/powerpoint/2010/main" val="25113180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37</a:t>
            </a:fld>
            <a:endParaRPr lang="en-US"/>
          </a:p>
        </p:txBody>
      </p:sp>
    </p:spTree>
    <p:extLst>
      <p:ext uri="{BB962C8B-B14F-4D97-AF65-F5344CB8AC3E}">
        <p14:creationId xmlns:p14="http://schemas.microsoft.com/office/powerpoint/2010/main" val="49017134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38</a:t>
            </a:fld>
            <a:endParaRPr lang="en-US"/>
          </a:p>
        </p:txBody>
      </p:sp>
    </p:spTree>
    <p:extLst>
      <p:ext uri="{BB962C8B-B14F-4D97-AF65-F5344CB8AC3E}">
        <p14:creationId xmlns:p14="http://schemas.microsoft.com/office/powerpoint/2010/main" val="16183746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39</a:t>
            </a:fld>
            <a:endParaRPr lang="en-US"/>
          </a:p>
        </p:txBody>
      </p:sp>
    </p:spTree>
    <p:extLst>
      <p:ext uri="{BB962C8B-B14F-4D97-AF65-F5344CB8AC3E}">
        <p14:creationId xmlns:p14="http://schemas.microsoft.com/office/powerpoint/2010/main" val="1433594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Helping teachers move toward</a:t>
            </a:r>
            <a:r>
              <a:rPr lang="en-US" baseline="0" dirty="0" smtClean="0"/>
              <a:t> a different way of assessing student achievement and growth can be very challenging for them. It is a process.</a:t>
            </a:r>
            <a:endParaRPr lang="en-US" dirty="0"/>
          </a:p>
        </p:txBody>
      </p:sp>
      <p:sp>
        <p:nvSpPr>
          <p:cNvPr id="4" name="Slide Number Placeholder 3"/>
          <p:cNvSpPr>
            <a:spLocks noGrp="1"/>
          </p:cNvSpPr>
          <p:nvPr>
            <p:ph type="sldNum" sz="quarter" idx="10"/>
          </p:nvPr>
        </p:nvSpPr>
        <p:spPr/>
        <p:txBody>
          <a:bodyPr/>
          <a:lstStyle/>
          <a:p>
            <a:fld id="{9179F379-4ADA-4EBB-BACC-BD6CFE466392}" type="slidenum">
              <a:rPr lang="en-US" smtClean="0"/>
              <a:pPr/>
              <a:t>4</a:t>
            </a:fld>
            <a:endParaRPr lang="en-US" dirty="0"/>
          </a:p>
        </p:txBody>
      </p:sp>
    </p:spTree>
    <p:extLst>
      <p:ext uri="{BB962C8B-B14F-4D97-AF65-F5344CB8AC3E}">
        <p14:creationId xmlns:p14="http://schemas.microsoft.com/office/powerpoint/2010/main" val="354090808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40</a:t>
            </a:fld>
            <a:endParaRPr lang="en-US"/>
          </a:p>
        </p:txBody>
      </p:sp>
    </p:spTree>
    <p:extLst>
      <p:ext uri="{BB962C8B-B14F-4D97-AF65-F5344CB8AC3E}">
        <p14:creationId xmlns:p14="http://schemas.microsoft.com/office/powerpoint/2010/main" val="5474359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41</a:t>
            </a:fld>
            <a:endParaRPr lang="en-US"/>
          </a:p>
        </p:txBody>
      </p:sp>
    </p:spTree>
    <p:extLst>
      <p:ext uri="{BB962C8B-B14F-4D97-AF65-F5344CB8AC3E}">
        <p14:creationId xmlns:p14="http://schemas.microsoft.com/office/powerpoint/2010/main" val="702943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A1325E0-3A3F-47A3-9E07-05830EBB76E3}" type="slidenum">
              <a:rPr lang="en-US" smtClean="0"/>
              <a:t>42</a:t>
            </a:fld>
            <a:endParaRPr lang="en-US"/>
          </a:p>
        </p:txBody>
      </p:sp>
    </p:spTree>
    <p:extLst>
      <p:ext uri="{BB962C8B-B14F-4D97-AF65-F5344CB8AC3E}">
        <p14:creationId xmlns:p14="http://schemas.microsoft.com/office/powerpoint/2010/main" val="19981232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43</a:t>
            </a:fld>
            <a:endParaRPr lang="en-US"/>
          </a:p>
        </p:txBody>
      </p:sp>
    </p:spTree>
    <p:extLst>
      <p:ext uri="{BB962C8B-B14F-4D97-AF65-F5344CB8AC3E}">
        <p14:creationId xmlns:p14="http://schemas.microsoft.com/office/powerpoint/2010/main" val="28126517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44</a:t>
            </a:fld>
            <a:endParaRPr lang="en-US"/>
          </a:p>
        </p:txBody>
      </p:sp>
    </p:spTree>
    <p:extLst>
      <p:ext uri="{BB962C8B-B14F-4D97-AF65-F5344CB8AC3E}">
        <p14:creationId xmlns:p14="http://schemas.microsoft.com/office/powerpoint/2010/main" val="36833977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45</a:t>
            </a:fld>
            <a:endParaRPr lang="en-US"/>
          </a:p>
        </p:txBody>
      </p:sp>
    </p:spTree>
    <p:extLst>
      <p:ext uri="{BB962C8B-B14F-4D97-AF65-F5344CB8AC3E}">
        <p14:creationId xmlns:p14="http://schemas.microsoft.com/office/powerpoint/2010/main" val="171287466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46</a:t>
            </a:fld>
            <a:endParaRPr lang="en-US"/>
          </a:p>
        </p:txBody>
      </p:sp>
    </p:spTree>
    <p:extLst>
      <p:ext uri="{BB962C8B-B14F-4D97-AF65-F5344CB8AC3E}">
        <p14:creationId xmlns:p14="http://schemas.microsoft.com/office/powerpoint/2010/main" val="41181404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47</a:t>
            </a:fld>
            <a:endParaRPr lang="en-US"/>
          </a:p>
        </p:txBody>
      </p:sp>
    </p:spTree>
    <p:extLst>
      <p:ext uri="{BB962C8B-B14F-4D97-AF65-F5344CB8AC3E}">
        <p14:creationId xmlns:p14="http://schemas.microsoft.com/office/powerpoint/2010/main" val="169341228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48</a:t>
            </a:fld>
            <a:endParaRPr lang="en-US"/>
          </a:p>
        </p:txBody>
      </p:sp>
    </p:spTree>
    <p:extLst>
      <p:ext uri="{BB962C8B-B14F-4D97-AF65-F5344CB8AC3E}">
        <p14:creationId xmlns:p14="http://schemas.microsoft.com/office/powerpoint/2010/main" val="10187237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49</a:t>
            </a:fld>
            <a:endParaRPr lang="en-US"/>
          </a:p>
        </p:txBody>
      </p:sp>
    </p:spTree>
    <p:extLst>
      <p:ext uri="{BB962C8B-B14F-4D97-AF65-F5344CB8AC3E}">
        <p14:creationId xmlns:p14="http://schemas.microsoft.com/office/powerpoint/2010/main" val="36640279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separate, discreet events,</a:t>
            </a:r>
            <a:r>
              <a:rPr lang="en-US" baseline="0" dirty="0" smtClean="0"/>
              <a:t> but work together to create a strong instructional process.</a:t>
            </a:r>
            <a:endParaRPr lang="en-US" dirty="0"/>
          </a:p>
        </p:txBody>
      </p:sp>
      <p:sp>
        <p:nvSpPr>
          <p:cNvPr id="4" name="Slide Number Placeholder 3"/>
          <p:cNvSpPr>
            <a:spLocks noGrp="1"/>
          </p:cNvSpPr>
          <p:nvPr>
            <p:ph type="sldNum" sz="quarter" idx="10"/>
          </p:nvPr>
        </p:nvSpPr>
        <p:spPr/>
        <p:txBody>
          <a:bodyPr/>
          <a:lstStyle/>
          <a:p>
            <a:fld id="{9179F379-4ADA-4EBB-BACC-BD6CFE466392}" type="slidenum">
              <a:rPr lang="en-US" smtClean="0"/>
              <a:pPr/>
              <a:t>5</a:t>
            </a:fld>
            <a:endParaRPr lang="en-US" dirty="0"/>
          </a:p>
        </p:txBody>
      </p:sp>
    </p:spTree>
    <p:extLst>
      <p:ext uri="{BB962C8B-B14F-4D97-AF65-F5344CB8AC3E}">
        <p14:creationId xmlns:p14="http://schemas.microsoft.com/office/powerpoint/2010/main" val="23128018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6F8639-E1A1-4F95-8563-65747C14C020}" type="slidenum">
              <a:rPr lang="en-US"/>
              <a:pPr/>
              <a:t>6</a:t>
            </a:fld>
            <a:endParaRPr lang="en-US" dirty="0"/>
          </a:p>
        </p:txBody>
      </p:sp>
      <p:sp>
        <p:nvSpPr>
          <p:cNvPr id="7170" name="Rectangle 2"/>
          <p:cNvSpPr>
            <a:spLocks noGrp="1" noRot="1" noChangeAspect="1" noChangeArrowheads="1" noTextEdit="1"/>
          </p:cNvSpPr>
          <p:nvPr>
            <p:ph type="sldImg"/>
          </p:nvPr>
        </p:nvSpPr>
        <p:spPr bwMode="auto">
          <a:xfrm>
            <a:off x="1104900" y="696913"/>
            <a:ext cx="4648200" cy="3486150"/>
          </a:xfrm>
          <a:prstGeom prst="rect">
            <a:avLst/>
          </a:prstGeom>
          <a:solidFill>
            <a:srgbClr val="FFFFFF"/>
          </a:solidFill>
          <a:ln>
            <a:solidFill>
              <a:srgbClr val="000000"/>
            </a:solidFill>
            <a:miter lim="800000"/>
            <a:headEnd/>
            <a:tailEnd/>
          </a:ln>
        </p:spPr>
      </p:sp>
      <p:sp>
        <p:nvSpPr>
          <p:cNvPr id="7171" name="Rectangle 3"/>
          <p:cNvSpPr>
            <a:spLocks noGrp="1" noChangeArrowheads="1"/>
          </p:cNvSpPr>
          <p:nvPr>
            <p:ph type="body" idx="1"/>
          </p:nvPr>
        </p:nvSpPr>
        <p:spPr bwMode="auto">
          <a:xfrm>
            <a:off x="914400" y="4415790"/>
            <a:ext cx="5029200" cy="4183380"/>
          </a:xfrm>
          <a:prstGeom prst="rect">
            <a:avLst/>
          </a:prstGeom>
          <a:solidFill>
            <a:srgbClr val="FFFFFF"/>
          </a:solidFill>
          <a:ln>
            <a:solidFill>
              <a:srgbClr val="000000"/>
            </a:solidFill>
            <a:miter lim="800000"/>
            <a:headEnd/>
            <a:tailEnd/>
          </a:ln>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7</a:t>
            </a:fld>
            <a:endParaRPr lang="en-US"/>
          </a:p>
        </p:txBody>
      </p:sp>
    </p:spTree>
    <p:extLst>
      <p:ext uri="{BB962C8B-B14F-4D97-AF65-F5344CB8AC3E}">
        <p14:creationId xmlns:p14="http://schemas.microsoft.com/office/powerpoint/2010/main" val="12090184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8</a:t>
            </a:fld>
            <a:endParaRPr lang="en-US"/>
          </a:p>
        </p:txBody>
      </p:sp>
    </p:spTree>
    <p:extLst>
      <p:ext uri="{BB962C8B-B14F-4D97-AF65-F5344CB8AC3E}">
        <p14:creationId xmlns:p14="http://schemas.microsoft.com/office/powerpoint/2010/main" val="948349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A1325E0-3A3F-47A3-9E07-05830EBB76E3}" type="slidenum">
              <a:rPr lang="en-US" smtClean="0"/>
              <a:t>9</a:t>
            </a:fld>
            <a:endParaRPr lang="en-US"/>
          </a:p>
        </p:txBody>
      </p:sp>
    </p:spTree>
    <p:extLst>
      <p:ext uri="{BB962C8B-B14F-4D97-AF65-F5344CB8AC3E}">
        <p14:creationId xmlns:p14="http://schemas.microsoft.com/office/powerpoint/2010/main" val="1855969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976E3FA5-AD8B-4642-99BB-CA48D8BEB882}" type="slidenum">
              <a:rPr lang="es-ES" altLang="en-US"/>
              <a:pPr/>
              <a:t>‹#›</a:t>
            </a:fld>
            <a:endParaRPr lang="es-ES" altLang="en-US"/>
          </a:p>
        </p:txBody>
      </p:sp>
    </p:spTree>
    <p:extLst>
      <p:ext uri="{BB962C8B-B14F-4D97-AF65-F5344CB8AC3E}">
        <p14:creationId xmlns:p14="http://schemas.microsoft.com/office/powerpoint/2010/main" val="270807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5FA5359-C9DB-41B6-964B-612D111DC74F}" type="slidenum">
              <a:rPr lang="es-ES" altLang="en-US"/>
              <a:pPr/>
              <a:t>‹#›</a:t>
            </a:fld>
            <a:endParaRPr lang="es-ES" altLang="en-US"/>
          </a:p>
        </p:txBody>
      </p:sp>
    </p:spTree>
    <p:extLst>
      <p:ext uri="{BB962C8B-B14F-4D97-AF65-F5344CB8AC3E}">
        <p14:creationId xmlns:p14="http://schemas.microsoft.com/office/powerpoint/2010/main" val="369974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917514C3-2A93-4B14-B087-0B2CB997A40E}" type="slidenum">
              <a:rPr lang="es-ES" altLang="en-US"/>
              <a:pPr/>
              <a:t>‹#›</a:t>
            </a:fld>
            <a:endParaRPr lang="es-ES" altLang="en-US"/>
          </a:p>
        </p:txBody>
      </p:sp>
    </p:spTree>
    <p:extLst>
      <p:ext uri="{BB962C8B-B14F-4D97-AF65-F5344CB8AC3E}">
        <p14:creationId xmlns:p14="http://schemas.microsoft.com/office/powerpoint/2010/main" val="3803881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EFDB724-08B3-4924-9159-3D5C72649478}" type="slidenum">
              <a:rPr lang="es-ES" altLang="en-US"/>
              <a:pPr/>
              <a:t>‹#›</a:t>
            </a:fld>
            <a:endParaRPr lang="es-ES" altLang="en-US"/>
          </a:p>
        </p:txBody>
      </p:sp>
    </p:spTree>
    <p:extLst>
      <p:ext uri="{BB962C8B-B14F-4D97-AF65-F5344CB8AC3E}">
        <p14:creationId xmlns:p14="http://schemas.microsoft.com/office/powerpoint/2010/main" val="3761727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9AD3AEDA-16C7-49B4-A166-7BA2F829182F}" type="slidenum">
              <a:rPr lang="es-ES" altLang="en-US"/>
              <a:pPr/>
              <a:t>‹#›</a:t>
            </a:fld>
            <a:endParaRPr lang="es-ES" altLang="en-US"/>
          </a:p>
        </p:txBody>
      </p:sp>
    </p:spTree>
    <p:extLst>
      <p:ext uri="{BB962C8B-B14F-4D97-AF65-F5344CB8AC3E}">
        <p14:creationId xmlns:p14="http://schemas.microsoft.com/office/powerpoint/2010/main" val="593052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337AD95A-00B7-4999-952B-B6B56E330073}" type="slidenum">
              <a:rPr lang="es-ES" altLang="en-US"/>
              <a:pPr/>
              <a:t>‹#›</a:t>
            </a:fld>
            <a:endParaRPr lang="es-ES" altLang="en-US"/>
          </a:p>
        </p:txBody>
      </p:sp>
    </p:spTree>
    <p:extLst>
      <p:ext uri="{BB962C8B-B14F-4D97-AF65-F5344CB8AC3E}">
        <p14:creationId xmlns:p14="http://schemas.microsoft.com/office/powerpoint/2010/main" val="14859725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CC81CE5F-A58E-4E85-9962-4D1FD8DA53E3}" type="slidenum">
              <a:rPr lang="es-ES" altLang="en-US"/>
              <a:pPr/>
              <a:t>‹#›</a:t>
            </a:fld>
            <a:endParaRPr lang="es-ES" altLang="en-US"/>
          </a:p>
        </p:txBody>
      </p:sp>
    </p:spTree>
    <p:extLst>
      <p:ext uri="{BB962C8B-B14F-4D97-AF65-F5344CB8AC3E}">
        <p14:creationId xmlns:p14="http://schemas.microsoft.com/office/powerpoint/2010/main" val="30882907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959EC726-99A3-400F-8C42-779E6BE20F94}" type="slidenum">
              <a:rPr lang="es-ES" altLang="en-US"/>
              <a:pPr/>
              <a:t>‹#›</a:t>
            </a:fld>
            <a:endParaRPr lang="es-ES" altLang="en-US"/>
          </a:p>
        </p:txBody>
      </p:sp>
    </p:spTree>
    <p:extLst>
      <p:ext uri="{BB962C8B-B14F-4D97-AF65-F5344CB8AC3E}">
        <p14:creationId xmlns:p14="http://schemas.microsoft.com/office/powerpoint/2010/main" val="228576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B08E048C-606C-4152-B04B-01612D06F62D}" type="slidenum">
              <a:rPr lang="es-ES" altLang="en-US"/>
              <a:pPr/>
              <a:t>‹#›</a:t>
            </a:fld>
            <a:endParaRPr lang="es-ES" altLang="en-US"/>
          </a:p>
        </p:txBody>
      </p:sp>
    </p:spTree>
    <p:extLst>
      <p:ext uri="{BB962C8B-B14F-4D97-AF65-F5344CB8AC3E}">
        <p14:creationId xmlns:p14="http://schemas.microsoft.com/office/powerpoint/2010/main" val="296379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58F84C18-55C5-40DD-8B77-A315968577EA}" type="slidenum">
              <a:rPr lang="es-ES" altLang="en-US"/>
              <a:pPr/>
              <a:t>‹#›</a:t>
            </a:fld>
            <a:endParaRPr lang="es-ES" altLang="en-US"/>
          </a:p>
        </p:txBody>
      </p:sp>
    </p:spTree>
    <p:extLst>
      <p:ext uri="{BB962C8B-B14F-4D97-AF65-F5344CB8AC3E}">
        <p14:creationId xmlns:p14="http://schemas.microsoft.com/office/powerpoint/2010/main" val="262718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25D23F57-22E7-4AB9-B7A4-B13C9882661A}" type="slidenum">
              <a:rPr lang="es-ES" altLang="en-US"/>
              <a:pPr/>
              <a:t>‹#›</a:t>
            </a:fld>
            <a:endParaRPr lang="es-ES" altLang="en-US"/>
          </a:p>
        </p:txBody>
      </p:sp>
    </p:spTree>
    <p:extLst>
      <p:ext uri="{BB962C8B-B14F-4D97-AF65-F5344CB8AC3E}">
        <p14:creationId xmlns:p14="http://schemas.microsoft.com/office/powerpoint/2010/main" val="417860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8B95067F-78CD-4D68-B422-A9DE3B2FD4CE}"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nPUqKp-n_h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vde.state.wv.us/teach21/LearningResponseLogs.html" TargetMode="External"/><Relationship Id="rId13" Type="http://schemas.openxmlformats.org/officeDocument/2006/relationships/hyperlink" Target="http://wvde.state.wv.us/teach21/KinestheticAssessments.html" TargetMode="External"/><Relationship Id="rId18" Type="http://schemas.openxmlformats.org/officeDocument/2006/relationships/hyperlink" Target="http://wvde.state.wv.us/strategybank/Think-Pair-Share.html" TargetMode="External"/><Relationship Id="rId3" Type="http://schemas.openxmlformats.org/officeDocument/2006/relationships/hyperlink" Target="http://wvde.state.wv.us/teach21/ExamplesofFormativeAssessment.html" TargetMode="External"/><Relationship Id="rId7" Type="http://schemas.openxmlformats.org/officeDocument/2006/relationships/hyperlink" Target="http://wvde.state.wv.us/teach21/ExitAdmitSlips.html" TargetMode="External"/><Relationship Id="rId12" Type="http://schemas.openxmlformats.org/officeDocument/2006/relationships/hyperlink" Target="http://wvde.state.wv.us/teach21/VisualRepresentations.html" TargetMode="External"/><Relationship Id="rId17" Type="http://schemas.openxmlformats.org/officeDocument/2006/relationships/hyperlink" Target="http://wvde.state.wv.us/teach21/ConstructiveQuizzes.html" TargetMode="External"/><Relationship Id="rId2" Type="http://schemas.openxmlformats.org/officeDocument/2006/relationships/notesSlide" Target="../notesSlides/notesSlide20.xml"/><Relationship Id="rId16" Type="http://schemas.openxmlformats.org/officeDocument/2006/relationships/hyperlink" Target="http://wvde.state.wv.us/teach21/FourCorners.html" TargetMode="External"/><Relationship Id="rId20" Type="http://schemas.openxmlformats.org/officeDocument/2006/relationships/hyperlink" Target="http://www.stemresources.com/static/tools/Assessments/Formative/AsISeeIt/index.html" TargetMode="External"/><Relationship Id="rId1" Type="http://schemas.openxmlformats.org/officeDocument/2006/relationships/slideLayout" Target="../slideLayouts/slideLayout4.xml"/><Relationship Id="rId6" Type="http://schemas.openxmlformats.org/officeDocument/2006/relationships/hyperlink" Target="http://wvde.state.wv.us/teach21/Discussion.html" TargetMode="External"/><Relationship Id="rId11" Type="http://schemas.openxmlformats.org/officeDocument/2006/relationships/hyperlink" Target="http://wvde.state.wv.us/teach21/PracticePresentations.html" TargetMode="External"/><Relationship Id="rId5" Type="http://schemas.openxmlformats.org/officeDocument/2006/relationships/hyperlink" Target="http://wvde.state.wv.us/teach21/Questioning.html" TargetMode="External"/><Relationship Id="rId15" Type="http://schemas.openxmlformats.org/officeDocument/2006/relationships/hyperlink" Target="http://wvde.state.wv.us/teach21/LaundryDay.html" TargetMode="External"/><Relationship Id="rId10" Type="http://schemas.openxmlformats.org/officeDocument/2006/relationships/hyperlink" Target="http://wvde.state.wv.us/teach21/PeerSelfAssessments.html" TargetMode="External"/><Relationship Id="rId19" Type="http://schemas.openxmlformats.org/officeDocument/2006/relationships/hyperlink" Target="http://wvde.state.wv.us/teach21/AppointmentClock.html" TargetMode="External"/><Relationship Id="rId4" Type="http://schemas.openxmlformats.org/officeDocument/2006/relationships/hyperlink" Target="http://wvde.state.wv.us/teach21/Observations.html" TargetMode="External"/><Relationship Id="rId9" Type="http://schemas.openxmlformats.org/officeDocument/2006/relationships/hyperlink" Target="http://wvde.state.wv.us/strategybank/GraphicOrganizers.html" TargetMode="External"/><Relationship Id="rId14" Type="http://schemas.openxmlformats.org/officeDocument/2006/relationships/hyperlink" Target="http://wvde.state.wv.us/teach21/IndividualWhiteboards.html"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hyperlink" Target="http://goo.gl/idcffu" TargetMode="External"/><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hyperlink" Target="mailto:Albert.Einstein@h122.org" TargetMode="External"/><Relationship Id="rId4" Type="http://schemas.openxmlformats.org/officeDocument/2006/relationships/hyperlink" Target="mailto:Firstname.Lastname@h122.org"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goo.gl/idcffu"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hyperlink" Target="mailto:Albert.Einstein@h122.org" TargetMode="External"/><Relationship Id="rId4" Type="http://schemas.openxmlformats.org/officeDocument/2006/relationships/hyperlink" Target="mailto:Firstname.Lastname@h122.org" TargetMode="Externa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1752600"/>
            <a:ext cx="8458200" cy="1470025"/>
          </a:xfrm>
        </p:spPr>
        <p:txBody>
          <a:bodyPr/>
          <a:lstStyle/>
          <a:p>
            <a:r>
              <a:rPr lang="en-US" dirty="0" smtClean="0"/>
              <a:t>Assessing Student Achievement</a:t>
            </a:r>
            <a:endParaRPr lang="en-US" dirty="0"/>
          </a:p>
        </p:txBody>
      </p:sp>
      <p:sp>
        <p:nvSpPr>
          <p:cNvPr id="5" name="Subtitle 4"/>
          <p:cNvSpPr>
            <a:spLocks noGrp="1"/>
          </p:cNvSpPr>
          <p:nvPr>
            <p:ph type="subTitle" idx="1"/>
          </p:nvPr>
        </p:nvSpPr>
        <p:spPr>
          <a:xfrm>
            <a:off x="480461" y="4495800"/>
            <a:ext cx="4953000" cy="1752600"/>
          </a:xfrm>
        </p:spPr>
        <p:txBody>
          <a:bodyPr/>
          <a:lstStyle/>
          <a:p>
            <a:r>
              <a:rPr lang="en-US" dirty="0" smtClean="0"/>
              <a:t>August </a:t>
            </a:r>
            <a:r>
              <a:rPr lang="en-US" dirty="0" smtClean="0"/>
              <a:t>2014</a:t>
            </a:r>
            <a:endParaRPr lang="en-US" dirty="0"/>
          </a:p>
        </p:txBody>
      </p:sp>
    </p:spTree>
    <p:extLst>
      <p:ext uri="{BB962C8B-B14F-4D97-AF65-F5344CB8AC3E}">
        <p14:creationId xmlns:p14="http://schemas.microsoft.com/office/powerpoint/2010/main" val="4075033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626" y="304800"/>
            <a:ext cx="8229600" cy="1066800"/>
          </a:xfrm>
        </p:spPr>
        <p:txBody>
          <a:bodyPr>
            <a:normAutofit fontScale="90000"/>
          </a:bodyPr>
          <a:lstStyle/>
          <a:p>
            <a:r>
              <a:rPr lang="en-US" b="1" dirty="0">
                <a:effectLst>
                  <a:outerShdw blurRad="38100" dist="38100" dir="2700000" algn="tl">
                    <a:srgbClr val="000000">
                      <a:alpha val="43137"/>
                    </a:srgbClr>
                  </a:outerShdw>
                </a:effectLst>
              </a:rPr>
              <a:t>When assessment works best, it does the following:</a:t>
            </a:r>
          </a:p>
        </p:txBody>
      </p:sp>
      <p:sp>
        <p:nvSpPr>
          <p:cNvPr id="3" name="Content Placeholder 2"/>
          <p:cNvSpPr>
            <a:spLocks noGrp="1"/>
          </p:cNvSpPr>
          <p:nvPr>
            <p:ph idx="1"/>
          </p:nvPr>
        </p:nvSpPr>
        <p:spPr/>
        <p:txBody>
          <a:bodyPr/>
          <a:lstStyle/>
          <a:p>
            <a:pPr marL="109728" indent="0">
              <a:buNone/>
            </a:pPr>
            <a:r>
              <a:rPr lang="en-US" b="1" dirty="0"/>
              <a:t>Helps educators set </a:t>
            </a:r>
            <a:r>
              <a:rPr lang="en-US" b="1" dirty="0" smtClean="0"/>
              <a:t>standards</a:t>
            </a:r>
          </a:p>
          <a:p>
            <a:r>
              <a:rPr lang="en-US" dirty="0" smtClean="0"/>
              <a:t>What </a:t>
            </a:r>
            <a:r>
              <a:rPr lang="en-US" dirty="0"/>
              <a:t>performance demonstrates understanding?</a:t>
            </a:r>
          </a:p>
          <a:p>
            <a:r>
              <a:rPr lang="en-US" dirty="0"/>
              <a:t>What performance demonstrates knowledge?</a:t>
            </a:r>
          </a:p>
          <a:p>
            <a:r>
              <a:rPr lang="en-US" dirty="0"/>
              <a:t>What performance demonstrates mastery?</a:t>
            </a:r>
          </a:p>
          <a:p>
            <a:endParaRPr lang="en-US" dirty="0"/>
          </a:p>
        </p:txBody>
      </p:sp>
    </p:spTree>
    <p:extLst>
      <p:ext uri="{BB962C8B-B14F-4D97-AF65-F5344CB8AC3E}">
        <p14:creationId xmlns:p14="http://schemas.microsoft.com/office/powerpoint/2010/main" val="2415676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57" y="228600"/>
            <a:ext cx="8229600" cy="1066800"/>
          </a:xfrm>
        </p:spPr>
        <p:txBody>
          <a:bodyPr>
            <a:normAutofit fontScale="90000"/>
          </a:bodyPr>
          <a:lstStyle/>
          <a:p>
            <a:r>
              <a:rPr lang="en-US" b="1" dirty="0">
                <a:effectLst>
                  <a:outerShdw blurRad="38100" dist="38100" dir="2700000" algn="tl">
                    <a:srgbClr val="000000">
                      <a:alpha val="43137"/>
                    </a:srgbClr>
                  </a:outerShdw>
                </a:effectLst>
              </a:rPr>
              <a:t>When assessment works best, it does the following:</a:t>
            </a:r>
          </a:p>
        </p:txBody>
      </p:sp>
      <p:sp>
        <p:nvSpPr>
          <p:cNvPr id="3" name="Content Placeholder 2"/>
          <p:cNvSpPr>
            <a:spLocks noGrp="1"/>
          </p:cNvSpPr>
          <p:nvPr>
            <p:ph idx="1"/>
          </p:nvPr>
        </p:nvSpPr>
        <p:spPr>
          <a:xfrm>
            <a:off x="467544" y="1772816"/>
            <a:ext cx="8229600" cy="4525963"/>
          </a:xfrm>
        </p:spPr>
        <p:txBody>
          <a:bodyPr/>
          <a:lstStyle/>
          <a:p>
            <a:pPr marL="109728" indent="0">
              <a:buNone/>
            </a:pPr>
            <a:r>
              <a:rPr lang="en-US" b="1" dirty="0"/>
              <a:t>Evaluates </a:t>
            </a:r>
            <a:r>
              <a:rPr lang="en-US" b="1" dirty="0" smtClean="0"/>
              <a:t>progress</a:t>
            </a:r>
          </a:p>
          <a:p>
            <a:r>
              <a:rPr lang="en-US" dirty="0" smtClean="0"/>
              <a:t>How </a:t>
            </a:r>
            <a:r>
              <a:rPr lang="en-US" dirty="0"/>
              <a:t>is the student doing?</a:t>
            </a:r>
          </a:p>
          <a:p>
            <a:r>
              <a:rPr lang="en-US" dirty="0"/>
              <a:t>What teaching methods or approaches are most effective?</a:t>
            </a:r>
          </a:p>
          <a:p>
            <a:r>
              <a:rPr lang="en-US" dirty="0"/>
              <a:t>What changes or modifications to a lesson are needed to help the student?</a:t>
            </a:r>
          </a:p>
          <a:p>
            <a:endParaRPr lang="en-US" dirty="0"/>
          </a:p>
        </p:txBody>
      </p:sp>
    </p:spTree>
    <p:extLst>
      <p:ext uri="{BB962C8B-B14F-4D97-AF65-F5344CB8AC3E}">
        <p14:creationId xmlns:p14="http://schemas.microsoft.com/office/powerpoint/2010/main" val="27289125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877" y="332656"/>
            <a:ext cx="8229600" cy="1066800"/>
          </a:xfrm>
        </p:spPr>
        <p:txBody>
          <a:bodyPr>
            <a:normAutofit fontScale="90000"/>
          </a:bodyPr>
          <a:lstStyle/>
          <a:p>
            <a:r>
              <a:rPr lang="en-US" b="1" dirty="0">
                <a:effectLst>
                  <a:outerShdw blurRad="38100" dist="38100" dir="2700000" algn="tl">
                    <a:srgbClr val="000000">
                      <a:alpha val="43137"/>
                    </a:srgbClr>
                  </a:outerShdw>
                </a:effectLst>
              </a:rPr>
              <a:t>When assessment works best, it does the following:</a:t>
            </a:r>
          </a:p>
        </p:txBody>
      </p:sp>
      <p:sp>
        <p:nvSpPr>
          <p:cNvPr id="3" name="Content Placeholder 2"/>
          <p:cNvSpPr>
            <a:spLocks noGrp="1"/>
          </p:cNvSpPr>
          <p:nvPr>
            <p:ph idx="1"/>
          </p:nvPr>
        </p:nvSpPr>
        <p:spPr>
          <a:xfrm>
            <a:off x="467544" y="1772817"/>
            <a:ext cx="8229600" cy="4176464"/>
          </a:xfrm>
        </p:spPr>
        <p:txBody>
          <a:bodyPr/>
          <a:lstStyle/>
          <a:p>
            <a:pPr marL="109728" indent="0">
              <a:buNone/>
            </a:pPr>
            <a:r>
              <a:rPr lang="en-US" b="1" dirty="0"/>
              <a:t>Relates to a student's </a:t>
            </a:r>
            <a:r>
              <a:rPr lang="en-US" b="1" dirty="0" smtClean="0"/>
              <a:t>progress</a:t>
            </a:r>
          </a:p>
          <a:p>
            <a:r>
              <a:rPr lang="en-US" dirty="0" smtClean="0"/>
              <a:t>What </a:t>
            </a:r>
            <a:r>
              <a:rPr lang="en-US" dirty="0"/>
              <a:t>has the student learned?</a:t>
            </a:r>
          </a:p>
          <a:p>
            <a:r>
              <a:rPr lang="en-US" dirty="0"/>
              <a:t>Can the student talk about the new knowledge?</a:t>
            </a:r>
          </a:p>
          <a:p>
            <a:r>
              <a:rPr lang="en-US" dirty="0"/>
              <a:t>Can the student demonstrate and use the new skills in other projects?</a:t>
            </a:r>
          </a:p>
          <a:p>
            <a:endParaRPr lang="en-US" dirty="0"/>
          </a:p>
        </p:txBody>
      </p:sp>
    </p:spTree>
    <p:extLst>
      <p:ext uri="{BB962C8B-B14F-4D97-AF65-F5344CB8AC3E}">
        <p14:creationId xmlns:p14="http://schemas.microsoft.com/office/powerpoint/2010/main" val="23387579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066800"/>
          </a:xfrm>
        </p:spPr>
        <p:txBody>
          <a:bodyPr>
            <a:normAutofit fontScale="90000"/>
          </a:bodyPr>
          <a:lstStyle/>
          <a:p>
            <a:r>
              <a:rPr lang="en-US" b="1" dirty="0">
                <a:effectLst>
                  <a:outerShdw blurRad="38100" dist="38100" dir="2700000" algn="tl">
                    <a:srgbClr val="000000">
                      <a:alpha val="43137"/>
                    </a:srgbClr>
                  </a:outerShdw>
                </a:effectLst>
              </a:rPr>
              <a:t>When assessment works best, it does the following:</a:t>
            </a:r>
          </a:p>
        </p:txBody>
      </p:sp>
      <p:sp>
        <p:nvSpPr>
          <p:cNvPr id="3" name="Content Placeholder 2"/>
          <p:cNvSpPr>
            <a:spLocks noGrp="1"/>
          </p:cNvSpPr>
          <p:nvPr>
            <p:ph idx="1"/>
          </p:nvPr>
        </p:nvSpPr>
        <p:spPr>
          <a:xfrm>
            <a:off x="251520" y="1340768"/>
            <a:ext cx="8229600" cy="4669536"/>
          </a:xfrm>
        </p:spPr>
        <p:txBody>
          <a:bodyPr>
            <a:normAutofit fontScale="92500" lnSpcReduction="20000"/>
          </a:bodyPr>
          <a:lstStyle/>
          <a:p>
            <a:pPr marL="0" indent="0">
              <a:buNone/>
            </a:pPr>
            <a:r>
              <a:rPr lang="en-US" dirty="0"/>
              <a:t> </a:t>
            </a:r>
            <a:r>
              <a:rPr lang="en-US" b="1" i="1" dirty="0" smtClean="0"/>
              <a:t>For </a:t>
            </a:r>
            <a:r>
              <a:rPr lang="en-US" b="1" i="1" dirty="0"/>
              <a:t>student self-evaluation</a:t>
            </a:r>
            <a:r>
              <a:rPr lang="en-US" b="1" i="1" dirty="0" smtClean="0"/>
              <a:t>:</a:t>
            </a:r>
          </a:p>
          <a:p>
            <a:r>
              <a:rPr lang="en-US" dirty="0" smtClean="0"/>
              <a:t>Now </a:t>
            </a:r>
            <a:r>
              <a:rPr lang="en-US" dirty="0"/>
              <a:t>that I'm in charge of my learning, how am I doing?</a:t>
            </a:r>
          </a:p>
          <a:p>
            <a:r>
              <a:rPr lang="en-US" dirty="0"/>
              <a:t>Now that I know how I'm doing, how can I do better?</a:t>
            </a:r>
          </a:p>
          <a:p>
            <a:r>
              <a:rPr lang="en-US" dirty="0"/>
              <a:t>What else would I like to learn?</a:t>
            </a:r>
          </a:p>
          <a:p>
            <a:pPr marL="109728" indent="0">
              <a:buNone/>
            </a:pPr>
            <a:r>
              <a:rPr lang="en-US" b="1" i="1" dirty="0"/>
              <a:t>For teacher self-evaluation</a:t>
            </a:r>
            <a:r>
              <a:rPr lang="en-US" b="1" i="1" dirty="0" smtClean="0"/>
              <a:t>:</a:t>
            </a:r>
          </a:p>
          <a:p>
            <a:r>
              <a:rPr lang="en-US" dirty="0" smtClean="0"/>
              <a:t>What </a:t>
            </a:r>
            <a:r>
              <a:rPr lang="en-US" dirty="0"/>
              <a:t>is working for the students?</a:t>
            </a:r>
          </a:p>
          <a:p>
            <a:r>
              <a:rPr lang="en-US" dirty="0"/>
              <a:t>What can I do to help the students more?</a:t>
            </a:r>
          </a:p>
          <a:p>
            <a:r>
              <a:rPr lang="en-US" dirty="0"/>
              <a:t>In what direction should we go next?</a:t>
            </a:r>
          </a:p>
          <a:p>
            <a:endParaRPr lang="en-US" dirty="0"/>
          </a:p>
        </p:txBody>
      </p:sp>
    </p:spTree>
    <p:extLst>
      <p:ext uri="{BB962C8B-B14F-4D97-AF65-F5344CB8AC3E}">
        <p14:creationId xmlns:p14="http://schemas.microsoft.com/office/powerpoint/2010/main" val="12172326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3226" b="15248"/>
          <a:stretch/>
        </p:blipFill>
        <p:spPr>
          <a:xfrm>
            <a:off x="0" y="0"/>
            <a:ext cx="9144000" cy="6781800"/>
          </a:xfrm>
        </p:spPr>
      </p:pic>
    </p:spTree>
    <p:extLst>
      <p:ext uri="{BB962C8B-B14F-4D97-AF65-F5344CB8AC3E}">
        <p14:creationId xmlns:p14="http://schemas.microsoft.com/office/powerpoint/2010/main" val="2024436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1066800"/>
          </a:xfrm>
        </p:spPr>
        <p:txBody>
          <a:bodyPr/>
          <a:lstStyle/>
          <a:p>
            <a:r>
              <a:rPr lang="en-US" b="1" dirty="0" smtClean="0"/>
              <a:t>Measuring Mastery</a:t>
            </a:r>
            <a:endParaRPr lang="en-US" b="1" dirty="0"/>
          </a:p>
        </p:txBody>
      </p:sp>
      <p:pic>
        <p:nvPicPr>
          <p:cNvPr id="1026" name="Picture 2">
            <a:hlinkClick r:id="rId3"/>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4795" t="11112" r="70852" b="53848"/>
          <a:stretch/>
        </p:blipFill>
        <p:spPr bwMode="auto">
          <a:xfrm>
            <a:off x="323528" y="1196752"/>
            <a:ext cx="8493514" cy="48883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1719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066800"/>
          </a:xfrm>
        </p:spPr>
        <p:txBody>
          <a:bodyPr>
            <a:normAutofit fontScale="90000"/>
          </a:bodyPr>
          <a:lstStyle/>
          <a:p>
            <a:r>
              <a:rPr lang="en-US" b="1" dirty="0" smtClean="0">
                <a:effectLst>
                  <a:outerShdw blurRad="38100" dist="38100" dir="2700000" algn="tl">
                    <a:srgbClr val="000000">
                      <a:alpha val="43137"/>
                    </a:srgbClr>
                  </a:outerShdw>
                </a:effectLst>
              </a:rPr>
              <a:t>Comprehensive Balanced Assessment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528" y="1484784"/>
            <a:ext cx="8229600" cy="4745736"/>
          </a:xfrm>
        </p:spPr>
        <p:txBody>
          <a:bodyPr>
            <a:normAutofit lnSpcReduction="10000"/>
          </a:bodyPr>
          <a:lstStyle/>
          <a:p>
            <a:pPr marL="0" indent="0">
              <a:buNone/>
            </a:pPr>
            <a:r>
              <a:rPr lang="en-US" dirty="0"/>
              <a:t>A comprehensive balanced assessment system includes:</a:t>
            </a:r>
            <a:endParaRPr lang="en-US" sz="2800" dirty="0"/>
          </a:p>
          <a:p>
            <a:pPr lvl="0"/>
            <a:r>
              <a:rPr lang="en-US" dirty="0"/>
              <a:t>State (Accountability</a:t>
            </a:r>
            <a:r>
              <a:rPr lang="en-US" dirty="0" smtClean="0"/>
              <a:t>) Assessments</a:t>
            </a:r>
            <a:endParaRPr lang="en-US" sz="2800" dirty="0"/>
          </a:p>
          <a:p>
            <a:pPr lvl="0"/>
            <a:r>
              <a:rPr lang="en-US" dirty="0" smtClean="0"/>
              <a:t>Interim/Benchmark Assessments</a:t>
            </a:r>
            <a:endParaRPr lang="en-US" sz="2800" dirty="0"/>
          </a:p>
          <a:p>
            <a:pPr lvl="0"/>
            <a:r>
              <a:rPr lang="en-US" dirty="0" smtClean="0"/>
              <a:t>Classroom Assessments</a:t>
            </a:r>
            <a:endParaRPr lang="en-US" sz="2800" dirty="0"/>
          </a:p>
          <a:p>
            <a:pPr lvl="1"/>
            <a:r>
              <a:rPr lang="en-US" dirty="0"/>
              <a:t>Formative</a:t>
            </a:r>
            <a:endParaRPr lang="en-US" sz="2400" dirty="0"/>
          </a:p>
          <a:p>
            <a:pPr lvl="1"/>
            <a:r>
              <a:rPr lang="en-US" dirty="0"/>
              <a:t>Summative</a:t>
            </a:r>
            <a:endParaRPr lang="en-US" sz="2400" dirty="0"/>
          </a:p>
          <a:p>
            <a:pPr marL="0" indent="0">
              <a:buNone/>
            </a:pPr>
            <a:endParaRPr lang="en-US" dirty="0" smtClean="0"/>
          </a:p>
          <a:p>
            <a:pPr marL="0" indent="0">
              <a:buNone/>
            </a:pPr>
            <a:r>
              <a:rPr lang="en-US" dirty="0" smtClean="0"/>
              <a:t>Each should be aligned to standards</a:t>
            </a:r>
            <a:endParaRPr lang="en-US" dirty="0"/>
          </a:p>
        </p:txBody>
      </p:sp>
    </p:spTree>
    <p:extLst>
      <p:ext uri="{BB962C8B-B14F-4D97-AF65-F5344CB8AC3E}">
        <p14:creationId xmlns:p14="http://schemas.microsoft.com/office/powerpoint/2010/main" val="23688039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08875919"/>
              </p:ext>
            </p:extLst>
          </p:nvPr>
        </p:nvGraphicFramePr>
        <p:xfrm>
          <a:off x="1" y="25665"/>
          <a:ext cx="9077424" cy="6832336"/>
        </p:xfrm>
        <a:graphic>
          <a:graphicData uri="http://schemas.openxmlformats.org/drawingml/2006/table">
            <a:tbl>
              <a:tblPr firstRow="1" firstCol="1" bandRow="1">
                <a:tableStyleId>{5C22544A-7EE6-4342-B048-85BDC9FD1C3A}</a:tableStyleId>
              </a:tblPr>
              <a:tblGrid>
                <a:gridCol w="1880908"/>
                <a:gridCol w="2453357"/>
                <a:gridCol w="2417271"/>
                <a:gridCol w="2325888"/>
              </a:tblGrid>
              <a:tr h="721880">
                <a:tc gridSpan="4">
                  <a:txBody>
                    <a:bodyPr/>
                    <a:lstStyle/>
                    <a:p>
                      <a:pPr marL="0" marR="0" algn="ctr">
                        <a:lnSpc>
                          <a:spcPct val="115000"/>
                        </a:lnSpc>
                        <a:spcBef>
                          <a:spcPts val="0"/>
                        </a:spcBef>
                        <a:spcAft>
                          <a:spcPts val="0"/>
                        </a:spcAft>
                      </a:pPr>
                      <a:r>
                        <a:rPr lang="en-US" sz="3600" dirty="0" smtClean="0">
                          <a:solidFill>
                            <a:schemeClr val="tx1"/>
                          </a:solidFill>
                          <a:effectLst>
                            <a:outerShdw blurRad="38100" dist="38100" dir="2700000" algn="tl">
                              <a:srgbClr val="000000">
                                <a:alpha val="43137"/>
                              </a:srgbClr>
                            </a:outerShdw>
                          </a:effectLst>
                          <a:latin typeface="Century Gothic" pitchFamily="34" charset="0"/>
                        </a:rPr>
                        <a:t>District Assessment Framework</a:t>
                      </a:r>
                      <a:endParaRPr lang="en-US" sz="3600" dirty="0">
                        <a:solidFill>
                          <a:schemeClr val="tx1"/>
                        </a:solidFill>
                        <a:effectLst>
                          <a:outerShdw blurRad="38100" dist="38100" dir="2700000" algn="tl">
                            <a:srgbClr val="000000">
                              <a:alpha val="43137"/>
                            </a:srgbClr>
                          </a:outerShdw>
                        </a:effectLst>
                        <a:latin typeface="Century Gothic" pitchFamily="34" charset="0"/>
                        <a:ea typeface="Times New Roman"/>
                        <a:cs typeface="Times New Roman"/>
                      </a:endParaRPr>
                    </a:p>
                  </a:txBody>
                  <a:tcPr marL="39888" marR="39888" marT="0" marB="0"/>
                </a:tc>
                <a:tc hMerge="1">
                  <a:txBody>
                    <a:bodyPr/>
                    <a:lstStyle/>
                    <a:p>
                      <a:pPr marL="0" marR="0" algn="ctr">
                        <a:lnSpc>
                          <a:spcPct val="115000"/>
                        </a:lnSpc>
                        <a:spcBef>
                          <a:spcPts val="0"/>
                        </a:spcBef>
                        <a:spcAft>
                          <a:spcPts val="0"/>
                        </a:spcAft>
                      </a:pPr>
                      <a:endParaRPr lang="en-US" sz="1600" dirty="0">
                        <a:effectLst/>
                        <a:latin typeface="Century Gothic" pitchFamily="34" charset="0"/>
                        <a:ea typeface="Times New Roman"/>
                        <a:cs typeface="Times New Roman"/>
                      </a:endParaRPr>
                    </a:p>
                  </a:txBody>
                  <a:tcPr marL="39888" marR="39888" marT="0" marB="0"/>
                </a:tc>
                <a:tc hMerge="1">
                  <a:txBody>
                    <a:bodyPr/>
                    <a:lstStyle/>
                    <a:p>
                      <a:pPr marL="0" marR="0" algn="ctr">
                        <a:lnSpc>
                          <a:spcPct val="115000"/>
                        </a:lnSpc>
                        <a:spcBef>
                          <a:spcPts val="0"/>
                        </a:spcBef>
                        <a:spcAft>
                          <a:spcPts val="0"/>
                        </a:spcAft>
                      </a:pPr>
                      <a:endParaRPr lang="en-US" sz="1600" dirty="0">
                        <a:effectLst/>
                        <a:latin typeface="Century Gothic" pitchFamily="34" charset="0"/>
                        <a:ea typeface="Times New Roman"/>
                        <a:cs typeface="Times New Roman"/>
                      </a:endParaRPr>
                    </a:p>
                  </a:txBody>
                  <a:tcPr marL="39888" marR="39888" marT="0" marB="0"/>
                </a:tc>
                <a:tc hMerge="1">
                  <a:txBody>
                    <a:bodyPr/>
                    <a:lstStyle/>
                    <a:p>
                      <a:pPr marL="0" marR="0" algn="ctr">
                        <a:lnSpc>
                          <a:spcPct val="115000"/>
                        </a:lnSpc>
                        <a:spcBef>
                          <a:spcPts val="0"/>
                        </a:spcBef>
                        <a:spcAft>
                          <a:spcPts val="0"/>
                        </a:spcAft>
                      </a:pPr>
                      <a:endParaRPr lang="en-US" sz="1600" dirty="0">
                        <a:effectLst/>
                        <a:latin typeface="Century Gothic" pitchFamily="34" charset="0"/>
                        <a:ea typeface="Times New Roman"/>
                        <a:cs typeface="Times New Roman"/>
                      </a:endParaRPr>
                    </a:p>
                  </a:txBody>
                  <a:tcPr marL="39888" marR="39888" marT="0" marB="0"/>
                </a:tc>
              </a:tr>
              <a:tr h="566667">
                <a:tc>
                  <a:txBody>
                    <a:bodyPr/>
                    <a:lstStyle/>
                    <a:p>
                      <a:pPr marL="0" marR="0" algn="ctr">
                        <a:lnSpc>
                          <a:spcPct val="115000"/>
                        </a:lnSpc>
                        <a:spcBef>
                          <a:spcPts val="0"/>
                        </a:spcBef>
                        <a:spcAft>
                          <a:spcPts val="0"/>
                        </a:spcAft>
                      </a:pPr>
                      <a:r>
                        <a:rPr lang="en-US" sz="1600" dirty="0">
                          <a:solidFill>
                            <a:schemeClr val="tx1"/>
                          </a:solidFill>
                          <a:effectLst/>
                          <a:latin typeface="Century Gothic" pitchFamily="34" charset="0"/>
                        </a:rPr>
                        <a:t>Level Of Assessment</a:t>
                      </a:r>
                      <a:endParaRPr lang="en-US" sz="16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gn="ctr">
                        <a:lnSpc>
                          <a:spcPct val="115000"/>
                        </a:lnSpc>
                        <a:spcBef>
                          <a:spcPts val="0"/>
                        </a:spcBef>
                        <a:spcAft>
                          <a:spcPts val="0"/>
                        </a:spcAft>
                      </a:pPr>
                      <a:r>
                        <a:rPr lang="en-US" sz="1400" dirty="0">
                          <a:solidFill>
                            <a:schemeClr val="tx1"/>
                          </a:solidFill>
                          <a:effectLst/>
                          <a:latin typeface="Century Gothic" pitchFamily="34" charset="0"/>
                        </a:rPr>
                        <a:t>Elementary</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gn="ctr">
                        <a:lnSpc>
                          <a:spcPct val="115000"/>
                        </a:lnSpc>
                        <a:spcBef>
                          <a:spcPts val="0"/>
                        </a:spcBef>
                        <a:spcAft>
                          <a:spcPts val="0"/>
                        </a:spcAft>
                      </a:pPr>
                      <a:r>
                        <a:rPr lang="en-US" sz="1400" dirty="0">
                          <a:solidFill>
                            <a:schemeClr val="tx1"/>
                          </a:solidFill>
                          <a:effectLst/>
                          <a:latin typeface="Century Gothic" pitchFamily="34" charset="0"/>
                        </a:rPr>
                        <a:t>Middle School</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gn="ctr">
                        <a:lnSpc>
                          <a:spcPct val="115000"/>
                        </a:lnSpc>
                        <a:spcBef>
                          <a:spcPts val="0"/>
                        </a:spcBef>
                        <a:spcAft>
                          <a:spcPts val="0"/>
                        </a:spcAft>
                      </a:pPr>
                      <a:r>
                        <a:rPr lang="en-US" sz="1400" dirty="0">
                          <a:solidFill>
                            <a:schemeClr val="tx1"/>
                          </a:solidFill>
                          <a:effectLst/>
                          <a:latin typeface="Century Gothic" pitchFamily="34" charset="0"/>
                        </a:rPr>
                        <a:t>High School</a:t>
                      </a:r>
                      <a:endParaRPr lang="en-US" sz="1400" dirty="0">
                        <a:solidFill>
                          <a:schemeClr val="tx1"/>
                        </a:solidFill>
                        <a:effectLst/>
                        <a:latin typeface="Century Gothic" pitchFamily="34" charset="0"/>
                        <a:ea typeface="Times New Roman"/>
                        <a:cs typeface="Times New Roman"/>
                      </a:endParaRPr>
                    </a:p>
                  </a:txBody>
                  <a:tcPr marL="39888" marR="39888" marT="0" marB="0"/>
                </a:tc>
              </a:tr>
              <a:tr h="364755">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Statewide</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PARCC</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PARCC</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PARCC/PSAE</a:t>
                      </a:r>
                      <a:endParaRPr lang="en-US" sz="1400" dirty="0">
                        <a:solidFill>
                          <a:schemeClr val="tx1"/>
                        </a:solidFill>
                        <a:effectLst/>
                        <a:latin typeface="Century Gothic" pitchFamily="34" charset="0"/>
                        <a:ea typeface="Times New Roman"/>
                        <a:cs typeface="Times New Roman"/>
                      </a:endParaRPr>
                    </a:p>
                  </a:txBody>
                  <a:tcPr marL="39888" marR="39888" marT="0" marB="0"/>
                </a:tc>
              </a:tr>
              <a:tr h="291803">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Interim/Benchmark</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STAR</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STAR</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ACT Aspire</a:t>
                      </a:r>
                      <a:endParaRPr lang="en-US" sz="1400" dirty="0">
                        <a:solidFill>
                          <a:schemeClr val="tx1"/>
                        </a:solidFill>
                        <a:effectLst/>
                        <a:latin typeface="Century Gothic" pitchFamily="34" charset="0"/>
                        <a:ea typeface="Times New Roman"/>
                        <a:cs typeface="Times New Roman"/>
                      </a:endParaRPr>
                    </a:p>
                  </a:txBody>
                  <a:tcPr marL="39888" marR="39888" marT="0" marB="0"/>
                </a:tc>
              </a:tr>
              <a:tr h="1227250">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Classroom (Summative)</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Writing</a:t>
                      </a:r>
                      <a:r>
                        <a:rPr lang="en-US" sz="1400" baseline="0" dirty="0" smtClean="0">
                          <a:solidFill>
                            <a:schemeClr val="tx1"/>
                          </a:solidFill>
                          <a:effectLst/>
                          <a:latin typeface="Century Gothic" pitchFamily="34" charset="0"/>
                          <a:ea typeface="Times New Roman"/>
                          <a:cs typeface="Times New Roman"/>
                        </a:rPr>
                        <a:t> Benchmarks</a:t>
                      </a:r>
                    </a:p>
                    <a:p>
                      <a:pPr marL="0" marR="0">
                        <a:lnSpc>
                          <a:spcPct val="115000"/>
                        </a:lnSpc>
                        <a:spcBef>
                          <a:spcPts val="0"/>
                        </a:spcBef>
                        <a:spcAft>
                          <a:spcPts val="0"/>
                        </a:spcAft>
                      </a:pPr>
                      <a:r>
                        <a:rPr lang="en-US" sz="1400" baseline="0" dirty="0" smtClean="0">
                          <a:solidFill>
                            <a:schemeClr val="tx1"/>
                          </a:solidFill>
                          <a:effectLst/>
                          <a:latin typeface="Century Gothic" pitchFamily="34" charset="0"/>
                          <a:ea typeface="Times New Roman"/>
                          <a:cs typeface="Times New Roman"/>
                        </a:rPr>
                        <a:t>*Common Assessments</a:t>
                      </a:r>
                    </a:p>
                    <a:p>
                      <a:pPr marL="0" marR="0">
                        <a:lnSpc>
                          <a:spcPct val="115000"/>
                        </a:lnSpc>
                        <a:spcBef>
                          <a:spcPts val="0"/>
                        </a:spcBef>
                        <a:spcAft>
                          <a:spcPts val="0"/>
                        </a:spcAft>
                      </a:pPr>
                      <a:r>
                        <a:rPr lang="en-US" sz="1400" baseline="0" dirty="0" smtClean="0">
                          <a:solidFill>
                            <a:schemeClr val="tx1"/>
                          </a:solidFill>
                          <a:effectLst/>
                          <a:latin typeface="Century Gothic" pitchFamily="34" charset="0"/>
                          <a:ea typeface="Times New Roman"/>
                          <a:cs typeface="Times New Roman"/>
                        </a:rPr>
                        <a:t>Teacher Developed/From textbooks</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Chapter/Unit </a:t>
                      </a:r>
                      <a:r>
                        <a:rPr lang="en-US" sz="1400" dirty="0" smtClean="0">
                          <a:solidFill>
                            <a:schemeClr val="tx1"/>
                          </a:solidFill>
                          <a:effectLst/>
                          <a:latin typeface="Century Gothic" pitchFamily="34" charset="0"/>
                        </a:rPr>
                        <a:t>assessments</a:t>
                      </a:r>
                    </a:p>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*Common Assessments</a:t>
                      </a:r>
                    </a:p>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Teacher Developed/from textbooks</a:t>
                      </a:r>
                    </a:p>
                    <a:p>
                      <a:pPr marL="0" marR="0">
                        <a:lnSpc>
                          <a:spcPct val="115000"/>
                        </a:lnSpc>
                        <a:spcBef>
                          <a:spcPts val="0"/>
                        </a:spcBef>
                        <a:spcAft>
                          <a:spcPts val="0"/>
                        </a:spcAft>
                      </a:pP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Chapter/Unit Assessments</a:t>
                      </a:r>
                    </a:p>
                    <a:p>
                      <a:pPr marL="0" marR="0">
                        <a:lnSpc>
                          <a:spcPct val="115000"/>
                        </a:lnSpc>
                        <a:spcBef>
                          <a:spcPts val="0"/>
                        </a:spcBef>
                        <a:spcAft>
                          <a:spcPts val="0"/>
                        </a:spcAft>
                      </a:pPr>
                      <a:r>
                        <a:rPr lang="en-US" sz="1400" dirty="0">
                          <a:solidFill>
                            <a:schemeClr val="tx1"/>
                          </a:solidFill>
                          <a:effectLst/>
                          <a:latin typeface="Century Gothic" pitchFamily="34" charset="0"/>
                        </a:rPr>
                        <a:t>Common </a:t>
                      </a:r>
                      <a:r>
                        <a:rPr lang="en-US" sz="1400" dirty="0" smtClean="0">
                          <a:solidFill>
                            <a:schemeClr val="tx1"/>
                          </a:solidFill>
                          <a:effectLst/>
                          <a:latin typeface="Century Gothic" pitchFamily="34" charset="0"/>
                        </a:rPr>
                        <a:t>Finals</a:t>
                      </a:r>
                    </a:p>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*Common</a:t>
                      </a:r>
                      <a:r>
                        <a:rPr lang="en-US" sz="1400" baseline="0" dirty="0" smtClean="0">
                          <a:solidFill>
                            <a:schemeClr val="tx1"/>
                          </a:solidFill>
                          <a:effectLst/>
                          <a:latin typeface="Century Gothic" pitchFamily="34" charset="0"/>
                          <a:ea typeface="Times New Roman"/>
                          <a:cs typeface="Times New Roman"/>
                        </a:rPr>
                        <a:t> Assessments</a:t>
                      </a:r>
                    </a:p>
                    <a:p>
                      <a:pPr marL="0" marR="0">
                        <a:lnSpc>
                          <a:spcPct val="115000"/>
                        </a:lnSpc>
                        <a:spcBef>
                          <a:spcPts val="0"/>
                        </a:spcBef>
                        <a:spcAft>
                          <a:spcPts val="0"/>
                        </a:spcAft>
                      </a:pPr>
                      <a:r>
                        <a:rPr lang="en-US" sz="1400" baseline="0" dirty="0" smtClean="0">
                          <a:solidFill>
                            <a:schemeClr val="tx1"/>
                          </a:solidFill>
                          <a:effectLst/>
                          <a:latin typeface="Century Gothic" pitchFamily="34" charset="0"/>
                          <a:ea typeface="Times New Roman"/>
                          <a:cs typeface="Times New Roman"/>
                        </a:rPr>
                        <a:t>Teacher Developed/from textbooks</a:t>
                      </a:r>
                      <a:endParaRPr lang="en-US" sz="1400" dirty="0">
                        <a:solidFill>
                          <a:schemeClr val="tx1"/>
                        </a:solidFill>
                        <a:effectLst/>
                        <a:latin typeface="Century Gothic" pitchFamily="34" charset="0"/>
                        <a:ea typeface="Times New Roman"/>
                        <a:cs typeface="Times New Roman"/>
                      </a:endParaRPr>
                    </a:p>
                  </a:txBody>
                  <a:tcPr marL="39888" marR="39888" marT="0" marB="0"/>
                </a:tc>
              </a:tr>
              <a:tr h="680265">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Classroom (Formative)</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Determined by teacher</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Determined by </a:t>
                      </a:r>
                      <a:r>
                        <a:rPr lang="en-US" sz="1400" dirty="0" smtClean="0">
                          <a:solidFill>
                            <a:schemeClr val="tx1"/>
                          </a:solidFill>
                          <a:effectLst/>
                          <a:latin typeface="Century Gothic" pitchFamily="34" charset="0"/>
                        </a:rPr>
                        <a:t>teacher</a:t>
                      </a:r>
                      <a:endParaRPr lang="en-US" sz="1400" dirty="0">
                        <a:solidFill>
                          <a:schemeClr val="tx1"/>
                        </a:solidFill>
                        <a:effectLst/>
                        <a:latin typeface="Century Gothic" pitchFamily="34" charset="0"/>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ea typeface="+mn-ea"/>
                          <a:cs typeface="+mn-cs"/>
                        </a:rPr>
                        <a:t>Common</a:t>
                      </a:r>
                      <a:r>
                        <a:rPr lang="en-US" sz="1400" baseline="0" dirty="0" smtClean="0">
                          <a:solidFill>
                            <a:schemeClr val="tx1"/>
                          </a:solidFill>
                          <a:effectLst/>
                          <a:latin typeface="Century Gothic" pitchFamily="34" charset="0"/>
                          <a:ea typeface="+mn-ea"/>
                          <a:cs typeface="+mn-cs"/>
                        </a:rPr>
                        <a:t> Pre-Assessments</a:t>
                      </a:r>
                    </a:p>
                    <a:p>
                      <a:pPr marL="0" marR="0">
                        <a:lnSpc>
                          <a:spcPct val="115000"/>
                        </a:lnSpc>
                        <a:spcBef>
                          <a:spcPts val="0"/>
                        </a:spcBef>
                        <a:spcAft>
                          <a:spcPts val="0"/>
                        </a:spcAft>
                      </a:pPr>
                      <a:r>
                        <a:rPr lang="en-US" sz="1400" baseline="0" dirty="0" smtClean="0">
                          <a:solidFill>
                            <a:schemeClr val="tx1"/>
                          </a:solidFill>
                          <a:effectLst/>
                          <a:latin typeface="Century Gothic" pitchFamily="34" charset="0"/>
                          <a:ea typeface="+mn-ea"/>
                          <a:cs typeface="+mn-cs"/>
                        </a:rPr>
                        <a:t>Determined by teacher</a:t>
                      </a:r>
                      <a:endParaRPr lang="en-US" sz="1400" dirty="0">
                        <a:solidFill>
                          <a:schemeClr val="tx1"/>
                        </a:solidFill>
                        <a:effectLst/>
                        <a:latin typeface="Century Gothic" pitchFamily="34" charset="0"/>
                        <a:ea typeface="Times New Roman"/>
                        <a:cs typeface="Times New Roman"/>
                      </a:endParaRPr>
                    </a:p>
                  </a:txBody>
                  <a:tcPr marL="39888" marR="39888" marT="0" marB="0"/>
                </a:tc>
              </a:tr>
              <a:tr h="1424964">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Universal Screener</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K</a:t>
                      </a:r>
                      <a:r>
                        <a:rPr lang="en-US" sz="1400" dirty="0">
                          <a:solidFill>
                            <a:schemeClr val="tx1"/>
                          </a:solidFill>
                          <a:effectLst/>
                          <a:latin typeface="Century Gothic" pitchFamily="34" charset="0"/>
                        </a:rPr>
                        <a:t>: </a:t>
                      </a:r>
                      <a:r>
                        <a:rPr lang="en-US" sz="1400" dirty="0" smtClean="0">
                          <a:solidFill>
                            <a:schemeClr val="tx1"/>
                          </a:solidFill>
                          <a:effectLst/>
                          <a:latin typeface="Century Gothic" pitchFamily="34" charset="0"/>
                        </a:rPr>
                        <a:t>STAR Early Literacy</a:t>
                      </a:r>
                    </a:p>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1</a:t>
                      </a:r>
                      <a:r>
                        <a:rPr lang="en-US" sz="1400" baseline="30000" dirty="0" smtClean="0">
                          <a:solidFill>
                            <a:schemeClr val="tx1"/>
                          </a:solidFill>
                          <a:effectLst/>
                          <a:latin typeface="Century Gothic" pitchFamily="34" charset="0"/>
                          <a:ea typeface="Times New Roman"/>
                          <a:cs typeface="Times New Roman"/>
                        </a:rPr>
                        <a:t>st</a:t>
                      </a:r>
                      <a:r>
                        <a:rPr lang="en-US" sz="1400" dirty="0" smtClean="0">
                          <a:solidFill>
                            <a:schemeClr val="tx1"/>
                          </a:solidFill>
                          <a:effectLst/>
                          <a:latin typeface="Century Gothic" pitchFamily="34" charset="0"/>
                          <a:ea typeface="Times New Roman"/>
                          <a:cs typeface="Times New Roman"/>
                        </a:rPr>
                        <a:t>: STAR Early Literacy and STAR Math</a:t>
                      </a:r>
                    </a:p>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2</a:t>
                      </a:r>
                      <a:r>
                        <a:rPr lang="en-US" sz="1400" baseline="30000" dirty="0" smtClean="0">
                          <a:solidFill>
                            <a:schemeClr val="tx1"/>
                          </a:solidFill>
                          <a:effectLst/>
                          <a:latin typeface="Century Gothic" pitchFamily="34" charset="0"/>
                          <a:ea typeface="Times New Roman"/>
                          <a:cs typeface="Times New Roman"/>
                        </a:rPr>
                        <a:t>nd</a:t>
                      </a:r>
                      <a:r>
                        <a:rPr lang="en-US" sz="1400" dirty="0" smtClean="0">
                          <a:solidFill>
                            <a:schemeClr val="tx1"/>
                          </a:solidFill>
                          <a:effectLst/>
                          <a:latin typeface="Century Gothic" pitchFamily="34" charset="0"/>
                          <a:ea typeface="Times New Roman"/>
                          <a:cs typeface="Times New Roman"/>
                        </a:rPr>
                        <a:t>-6</a:t>
                      </a:r>
                      <a:r>
                        <a:rPr lang="en-US" sz="1400" baseline="30000" dirty="0" smtClean="0">
                          <a:solidFill>
                            <a:schemeClr val="tx1"/>
                          </a:solidFill>
                          <a:effectLst/>
                          <a:latin typeface="Century Gothic" pitchFamily="34" charset="0"/>
                          <a:ea typeface="Times New Roman"/>
                          <a:cs typeface="Times New Roman"/>
                        </a:rPr>
                        <a:t>th</a:t>
                      </a:r>
                      <a:r>
                        <a:rPr lang="en-US" sz="1400" dirty="0" smtClean="0">
                          <a:solidFill>
                            <a:schemeClr val="tx1"/>
                          </a:solidFill>
                          <a:effectLst/>
                          <a:latin typeface="Century Gothic" pitchFamily="34" charset="0"/>
                          <a:ea typeface="Times New Roman"/>
                          <a:cs typeface="Times New Roman"/>
                        </a:rPr>
                        <a:t>: STAR Reading and STAR Math</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ea typeface="Times New Roman"/>
                          <a:cs typeface="Times New Roman"/>
                        </a:rPr>
                        <a:t>STAR Reading and STAR Math</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Locally developed reading and math</a:t>
                      </a:r>
                      <a:endParaRPr lang="en-US" sz="1400" dirty="0">
                        <a:solidFill>
                          <a:schemeClr val="tx1"/>
                        </a:solidFill>
                        <a:effectLst/>
                        <a:latin typeface="Century Gothic" pitchFamily="34" charset="0"/>
                        <a:ea typeface="Times New Roman"/>
                        <a:cs typeface="Times New Roman"/>
                      </a:endParaRPr>
                    </a:p>
                  </a:txBody>
                  <a:tcPr marL="39888" marR="39888" marT="0" marB="0"/>
                </a:tc>
              </a:tr>
              <a:tr h="1554752">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Progress Monitor</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Reading:</a:t>
                      </a:r>
                    </a:p>
                    <a:p>
                      <a:pPr marL="0" marR="0">
                        <a:lnSpc>
                          <a:spcPct val="115000"/>
                        </a:lnSpc>
                        <a:spcBef>
                          <a:spcPts val="0"/>
                        </a:spcBef>
                        <a:spcAft>
                          <a:spcPts val="0"/>
                        </a:spcAft>
                      </a:pPr>
                      <a:r>
                        <a:rPr lang="en-US" sz="1400" dirty="0" smtClean="0">
                          <a:solidFill>
                            <a:schemeClr val="tx1"/>
                          </a:solidFill>
                          <a:effectLst/>
                          <a:latin typeface="Century Gothic" pitchFamily="34" charset="0"/>
                        </a:rPr>
                        <a:t>K-6:, </a:t>
                      </a:r>
                      <a:r>
                        <a:rPr lang="en-US" sz="1400" dirty="0">
                          <a:solidFill>
                            <a:schemeClr val="tx1"/>
                          </a:solidFill>
                          <a:effectLst/>
                          <a:latin typeface="Century Gothic" pitchFamily="34" charset="0"/>
                        </a:rPr>
                        <a:t>STAR Reading, Running </a:t>
                      </a:r>
                      <a:r>
                        <a:rPr lang="en-US" sz="1400" dirty="0" smtClean="0">
                          <a:solidFill>
                            <a:schemeClr val="tx1"/>
                          </a:solidFill>
                          <a:effectLst/>
                          <a:latin typeface="Century Gothic" pitchFamily="34" charset="0"/>
                        </a:rPr>
                        <a:t>Records, AIMSWeb</a:t>
                      </a:r>
                      <a:endParaRPr lang="en-US" sz="1400" dirty="0">
                        <a:solidFill>
                          <a:schemeClr val="tx1"/>
                        </a:solidFill>
                        <a:effectLst/>
                        <a:latin typeface="Century Gothic" pitchFamily="34" charset="0"/>
                      </a:endParaRPr>
                    </a:p>
                    <a:p>
                      <a:pPr marL="0" marR="0">
                        <a:lnSpc>
                          <a:spcPct val="115000"/>
                        </a:lnSpc>
                        <a:spcBef>
                          <a:spcPts val="0"/>
                        </a:spcBef>
                        <a:spcAft>
                          <a:spcPts val="0"/>
                        </a:spcAft>
                      </a:pPr>
                      <a:r>
                        <a:rPr lang="en-US" sz="1400" dirty="0">
                          <a:solidFill>
                            <a:schemeClr val="tx1"/>
                          </a:solidFill>
                          <a:effectLst/>
                          <a:latin typeface="Century Gothic" pitchFamily="34" charset="0"/>
                        </a:rPr>
                        <a:t>Math:</a:t>
                      </a:r>
                    </a:p>
                    <a:p>
                      <a:pPr marL="0" marR="0">
                        <a:lnSpc>
                          <a:spcPct val="115000"/>
                        </a:lnSpc>
                        <a:spcBef>
                          <a:spcPts val="0"/>
                        </a:spcBef>
                        <a:spcAft>
                          <a:spcPts val="0"/>
                        </a:spcAft>
                      </a:pPr>
                      <a:r>
                        <a:rPr lang="en-US" sz="1400" dirty="0" smtClean="0">
                          <a:solidFill>
                            <a:schemeClr val="tx1"/>
                          </a:solidFill>
                          <a:effectLst/>
                          <a:latin typeface="Century Gothic" pitchFamily="34" charset="0"/>
                        </a:rPr>
                        <a:t>K-6: STAR, AIMSWeb</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a:solidFill>
                            <a:schemeClr val="tx1"/>
                          </a:solidFill>
                          <a:effectLst/>
                          <a:latin typeface="Century Gothic" pitchFamily="34" charset="0"/>
                        </a:rPr>
                        <a:t>Reading and Math</a:t>
                      </a:r>
                    </a:p>
                    <a:p>
                      <a:pPr marL="0" marR="0">
                        <a:lnSpc>
                          <a:spcPct val="115000"/>
                        </a:lnSpc>
                        <a:spcBef>
                          <a:spcPts val="0"/>
                        </a:spcBef>
                        <a:spcAft>
                          <a:spcPts val="0"/>
                        </a:spcAft>
                      </a:pPr>
                      <a:r>
                        <a:rPr lang="en-US" sz="1400" dirty="0">
                          <a:solidFill>
                            <a:schemeClr val="tx1"/>
                          </a:solidFill>
                          <a:effectLst/>
                          <a:latin typeface="Century Gothic" pitchFamily="34" charset="0"/>
                        </a:rPr>
                        <a:t>7-8: </a:t>
                      </a:r>
                      <a:r>
                        <a:rPr lang="en-US" sz="1400" dirty="0" smtClean="0">
                          <a:solidFill>
                            <a:schemeClr val="tx1"/>
                          </a:solidFill>
                          <a:effectLst/>
                          <a:latin typeface="Century Gothic" pitchFamily="34" charset="0"/>
                        </a:rPr>
                        <a:t>STAR, AIMSWeb </a:t>
                      </a:r>
                      <a:r>
                        <a:rPr lang="en-US" sz="1400" dirty="0">
                          <a:solidFill>
                            <a:schemeClr val="tx1"/>
                          </a:solidFill>
                          <a:effectLst/>
                          <a:latin typeface="Century Gothic" pitchFamily="34" charset="0"/>
                        </a:rPr>
                        <a:t>Running Records</a:t>
                      </a:r>
                      <a:endParaRPr lang="en-US" sz="1400" dirty="0">
                        <a:solidFill>
                          <a:schemeClr val="tx1"/>
                        </a:solidFill>
                        <a:effectLst/>
                        <a:latin typeface="Century Gothic" pitchFamily="34" charset="0"/>
                        <a:ea typeface="Times New Roman"/>
                        <a:cs typeface="Times New Roman"/>
                      </a:endParaRPr>
                    </a:p>
                  </a:txBody>
                  <a:tcPr marL="39888" marR="39888" marT="0" marB="0"/>
                </a:tc>
                <a:tc>
                  <a:txBody>
                    <a:bodyPr/>
                    <a:lstStyle/>
                    <a:p>
                      <a:pPr marL="0" marR="0">
                        <a:lnSpc>
                          <a:spcPct val="115000"/>
                        </a:lnSpc>
                        <a:spcBef>
                          <a:spcPts val="0"/>
                        </a:spcBef>
                        <a:spcAft>
                          <a:spcPts val="0"/>
                        </a:spcAft>
                      </a:pPr>
                      <a:r>
                        <a:rPr lang="en-US" sz="1400" dirty="0" smtClean="0">
                          <a:solidFill>
                            <a:schemeClr val="tx1"/>
                          </a:solidFill>
                          <a:effectLst/>
                          <a:latin typeface="Century Gothic" pitchFamily="34" charset="0"/>
                        </a:rPr>
                        <a:t>Running Records</a:t>
                      </a:r>
                    </a:p>
                    <a:p>
                      <a:pPr marL="0" marR="0">
                        <a:lnSpc>
                          <a:spcPct val="115000"/>
                        </a:lnSpc>
                        <a:spcBef>
                          <a:spcPts val="0"/>
                        </a:spcBef>
                        <a:spcAft>
                          <a:spcPts val="0"/>
                        </a:spcAft>
                      </a:pPr>
                      <a:r>
                        <a:rPr lang="en-US" sz="1400" dirty="0" smtClean="0">
                          <a:solidFill>
                            <a:schemeClr val="tx1"/>
                          </a:solidFill>
                          <a:effectLst/>
                          <a:latin typeface="Century Gothic" pitchFamily="34" charset="0"/>
                        </a:rPr>
                        <a:t>AIMSWeb</a:t>
                      </a:r>
                      <a:endParaRPr lang="en-US" sz="1400" dirty="0">
                        <a:solidFill>
                          <a:schemeClr val="tx1"/>
                        </a:solidFill>
                        <a:effectLst/>
                        <a:latin typeface="Century Gothic" pitchFamily="34" charset="0"/>
                        <a:ea typeface="Times New Roman"/>
                        <a:cs typeface="Times New Roman"/>
                      </a:endParaRPr>
                    </a:p>
                  </a:txBody>
                  <a:tcPr marL="39888" marR="39888" marT="0" marB="0"/>
                </a:tc>
              </a:tr>
            </a:tbl>
          </a:graphicData>
        </a:graphic>
      </p:graphicFrame>
    </p:spTree>
    <p:extLst>
      <p:ext uri="{BB962C8B-B14F-4D97-AF65-F5344CB8AC3E}">
        <p14:creationId xmlns:p14="http://schemas.microsoft.com/office/powerpoint/2010/main" val="2054752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066800"/>
          </a:xfrm>
        </p:spPr>
        <p:txBody>
          <a:bodyPr/>
          <a:lstStyle/>
          <a:p>
            <a:r>
              <a:rPr lang="en-US" b="1" dirty="0" smtClean="0">
                <a:effectLst>
                  <a:outerShdw blurRad="38100" dist="38100" dir="2700000" algn="tl">
                    <a:srgbClr val="000000">
                      <a:alpha val="43137"/>
                    </a:srgbClr>
                  </a:outerShdw>
                </a:effectLst>
              </a:rPr>
              <a:t>The Backwards Design Model</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67544" y="980728"/>
            <a:ext cx="8229600" cy="5233768"/>
          </a:xfrm>
        </p:spPr>
        <p:txBody>
          <a:bodyPr/>
          <a:lstStyle/>
          <a:p>
            <a:r>
              <a:rPr lang="en-US" dirty="0" smtClean="0"/>
              <a:t>Stage 1: Identify Desired Results</a:t>
            </a:r>
          </a:p>
          <a:p>
            <a:pPr lvl="1"/>
            <a:r>
              <a:rPr lang="en-US" dirty="0" smtClean="0"/>
              <a:t>Linked to Content Standards</a:t>
            </a:r>
          </a:p>
          <a:p>
            <a:r>
              <a:rPr lang="en-US" i="1" dirty="0" smtClean="0">
                <a:effectLst>
                  <a:outerShdw blurRad="38100" dist="38100" dir="2700000" algn="tl">
                    <a:srgbClr val="000000">
                      <a:alpha val="43137"/>
                    </a:srgbClr>
                  </a:outerShdw>
                </a:effectLst>
              </a:rPr>
              <a:t>Stage 2: Determine Acceptable Evidence</a:t>
            </a:r>
          </a:p>
          <a:p>
            <a:pPr lvl="1"/>
            <a:r>
              <a:rPr lang="en-US" dirty="0" smtClean="0"/>
              <a:t>Ongoing Assessment</a:t>
            </a:r>
          </a:p>
          <a:p>
            <a:pPr lvl="1"/>
            <a:r>
              <a:rPr lang="en-US" dirty="0" smtClean="0"/>
              <a:t>Performance Tasks</a:t>
            </a:r>
          </a:p>
          <a:p>
            <a:r>
              <a:rPr lang="en-US" dirty="0" smtClean="0"/>
              <a:t>Stage 3: Plan Learning Experiences and Instruction</a:t>
            </a:r>
          </a:p>
          <a:p>
            <a:pPr lvl="1"/>
            <a:r>
              <a:rPr lang="en-US" dirty="0" smtClean="0"/>
              <a:t>Sequence of experiences</a:t>
            </a:r>
          </a:p>
          <a:p>
            <a:pPr lvl="1"/>
            <a:r>
              <a:rPr lang="en-US" dirty="0" smtClean="0"/>
              <a:t>Scaffolded</a:t>
            </a:r>
          </a:p>
          <a:p>
            <a:pPr lvl="1"/>
            <a:r>
              <a:rPr lang="en-US" dirty="0" smtClean="0"/>
              <a:t>Differentiated</a:t>
            </a:r>
            <a:endParaRPr lang="en-US" dirty="0"/>
          </a:p>
        </p:txBody>
      </p:sp>
    </p:spTree>
    <p:extLst>
      <p:ext uri="{BB962C8B-B14F-4D97-AF65-F5344CB8AC3E}">
        <p14:creationId xmlns:p14="http://schemas.microsoft.com/office/powerpoint/2010/main" val="40175784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0"/>
            <a:ext cx="9144000" cy="685800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Title 1"/>
          <p:cNvSpPr>
            <a:spLocks noGrp="1"/>
          </p:cNvSpPr>
          <p:nvPr>
            <p:ph type="title"/>
          </p:nvPr>
        </p:nvSpPr>
        <p:spPr>
          <a:xfrm>
            <a:off x="304800" y="131763"/>
            <a:ext cx="8041440" cy="1011237"/>
          </a:xfrm>
        </p:spPr>
        <p:txBody>
          <a:bodyPr/>
          <a:lstStyle/>
          <a:p>
            <a:r>
              <a:rPr lang="en-US" b="1" dirty="0" smtClean="0"/>
              <a:t>Before Instruction</a:t>
            </a:r>
            <a:endParaRPr lang="en-US" b="1" dirty="0"/>
          </a:p>
        </p:txBody>
      </p:sp>
      <p:sp>
        <p:nvSpPr>
          <p:cNvPr id="3" name="Content Placeholder 2"/>
          <p:cNvSpPr>
            <a:spLocks noGrp="1"/>
          </p:cNvSpPr>
          <p:nvPr>
            <p:ph idx="1"/>
          </p:nvPr>
        </p:nvSpPr>
        <p:spPr>
          <a:xfrm>
            <a:off x="381000" y="1143000"/>
            <a:ext cx="8305800" cy="5410200"/>
          </a:xfrm>
        </p:spPr>
        <p:txBody>
          <a:bodyPr>
            <a:normAutofit fontScale="85000" lnSpcReduction="20000"/>
          </a:bodyPr>
          <a:lstStyle/>
          <a:p>
            <a:r>
              <a:rPr lang="en-US" dirty="0" smtClean="0"/>
              <a:t>Determine what you want students to know and be able to do</a:t>
            </a:r>
          </a:p>
          <a:p>
            <a:pPr lvl="1"/>
            <a:r>
              <a:rPr lang="en-US" dirty="0" smtClean="0"/>
              <a:t>Essential learning, power standards/priority standards</a:t>
            </a:r>
          </a:p>
          <a:p>
            <a:pPr lvl="1"/>
            <a:r>
              <a:rPr lang="en-US" dirty="0" smtClean="0"/>
              <a:t>Identify learning progressions </a:t>
            </a:r>
          </a:p>
          <a:p>
            <a:pPr lvl="2"/>
            <a:r>
              <a:rPr lang="en-US" dirty="0" smtClean="0"/>
              <a:t>What if students don’t know foundational or “pre-requisite” skills</a:t>
            </a:r>
          </a:p>
          <a:p>
            <a:r>
              <a:rPr lang="en-US" dirty="0" smtClean="0"/>
              <a:t>Review current data to determine students’ current knowledge</a:t>
            </a:r>
          </a:p>
          <a:p>
            <a:pPr lvl="1"/>
            <a:r>
              <a:rPr lang="en-US" dirty="0" smtClean="0"/>
              <a:t>Collect additional data as needed</a:t>
            </a:r>
          </a:p>
          <a:p>
            <a:r>
              <a:rPr lang="en-US" dirty="0" smtClean="0"/>
              <a:t>Group students</a:t>
            </a:r>
          </a:p>
          <a:p>
            <a:r>
              <a:rPr lang="en-US" dirty="0" smtClean="0"/>
              <a:t>Develop differentiated classroom instruction based on data</a:t>
            </a:r>
          </a:p>
          <a:p>
            <a:pPr lvl="1"/>
            <a:r>
              <a:rPr lang="en-US" dirty="0" smtClean="0"/>
              <a:t>Work with Special Education Teachers and Consultants to determine how instruction will be supported for students with IEPs</a:t>
            </a:r>
            <a:endParaRPr lang="en-US" dirty="0"/>
          </a:p>
        </p:txBody>
      </p:sp>
    </p:spTree>
    <p:extLst>
      <p:ext uri="{BB962C8B-B14F-4D97-AF65-F5344CB8AC3E}">
        <p14:creationId xmlns:p14="http://schemas.microsoft.com/office/powerpoint/2010/main" val="15431972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Rectangle 2"/>
          <p:cNvSpPr>
            <a:spLocks noGrp="1" noChangeArrowheads="1"/>
          </p:cNvSpPr>
          <p:nvPr>
            <p:ph type="body" idx="1"/>
          </p:nvPr>
        </p:nvSpPr>
        <p:spPr>
          <a:xfrm>
            <a:off x="609600" y="1981200"/>
            <a:ext cx="8229600" cy="2895600"/>
          </a:xfrm>
        </p:spPr>
        <p:txBody>
          <a:bodyPr/>
          <a:lstStyle/>
          <a:p>
            <a:pPr>
              <a:lnSpc>
                <a:spcPct val="90000"/>
              </a:lnSpc>
              <a:buFont typeface="Wingdings" pitchFamily="2" charset="2"/>
              <a:buNone/>
            </a:pPr>
            <a:r>
              <a:rPr lang="en-US" altLang="en-US" sz="3600" i="1" dirty="0">
                <a:cs typeface="Times New Roman" pitchFamily="18" charset="0"/>
              </a:rPr>
              <a:t>	“Not everything that counts can be counted.  And not everything that can be counted, counts.”</a:t>
            </a:r>
          </a:p>
          <a:p>
            <a:pPr>
              <a:lnSpc>
                <a:spcPct val="90000"/>
              </a:lnSpc>
              <a:buFont typeface="Wingdings" pitchFamily="2" charset="2"/>
              <a:buNone/>
            </a:pPr>
            <a:r>
              <a:rPr lang="en-US" altLang="en-US" sz="3600" i="1" dirty="0">
                <a:cs typeface="Times New Roman" pitchFamily="18" charset="0"/>
              </a:rPr>
              <a:t>						- Albert Einstein</a:t>
            </a:r>
          </a:p>
          <a:p>
            <a:pPr>
              <a:lnSpc>
                <a:spcPct val="90000"/>
              </a:lnSpc>
              <a:buFont typeface="Wingdings" pitchFamily="2" charset="2"/>
              <a:buNone/>
            </a:pPr>
            <a:endParaRPr lang="en-US" altLang="en-US" sz="3600" i="1" dirty="0"/>
          </a:p>
        </p:txBody>
      </p:sp>
    </p:spTree>
    <p:extLst>
      <p:ext uri="{BB962C8B-B14F-4D97-AF65-F5344CB8AC3E}">
        <p14:creationId xmlns:p14="http://schemas.microsoft.com/office/powerpoint/2010/main" val="1359022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88640"/>
            <a:ext cx="8041440" cy="858837"/>
          </a:xfrm>
        </p:spPr>
        <p:txBody>
          <a:bodyPr/>
          <a:lstStyle/>
          <a:p>
            <a:r>
              <a:rPr lang="en-US" b="1" dirty="0" smtClean="0"/>
              <a:t>During Instruction</a:t>
            </a:r>
            <a:endParaRPr lang="en-US" b="1" dirty="0"/>
          </a:p>
        </p:txBody>
      </p:sp>
      <p:sp>
        <p:nvSpPr>
          <p:cNvPr id="3" name="Content Placeholder 2"/>
          <p:cNvSpPr>
            <a:spLocks noGrp="1"/>
          </p:cNvSpPr>
          <p:nvPr>
            <p:ph sz="quarter" idx="4294967295"/>
          </p:nvPr>
        </p:nvSpPr>
        <p:spPr>
          <a:xfrm>
            <a:off x="179512" y="1412776"/>
            <a:ext cx="4495800" cy="4572000"/>
          </a:xfrm>
          <a:prstGeom prst="rect">
            <a:avLst/>
          </a:prstGeom>
        </p:spPr>
        <p:txBody>
          <a:bodyPr>
            <a:normAutofit lnSpcReduction="10000"/>
          </a:bodyPr>
          <a:lstStyle/>
          <a:p>
            <a:r>
              <a:rPr lang="en-US" sz="2400" dirty="0" smtClean="0"/>
              <a:t>What formative assessments (not just tests) will I use to determine if students are learning?</a:t>
            </a:r>
          </a:p>
          <a:p>
            <a:r>
              <a:rPr lang="en-US" sz="2400" dirty="0" smtClean="0"/>
              <a:t>How will I modify instruction based on that data?</a:t>
            </a:r>
          </a:p>
          <a:p>
            <a:r>
              <a:rPr lang="en-US" sz="2400" dirty="0" smtClean="0"/>
              <a:t>Examples of formative assessment (Checking for Understanding)</a:t>
            </a:r>
          </a:p>
          <a:p>
            <a:r>
              <a:rPr lang="en-US" sz="2400" dirty="0">
                <a:hlinkClick r:id="rId3"/>
              </a:rPr>
              <a:t>http://</a:t>
            </a:r>
            <a:r>
              <a:rPr lang="en-US" sz="2400" dirty="0" smtClean="0">
                <a:hlinkClick r:id="rId3"/>
              </a:rPr>
              <a:t>wvde.state.wv.us/teach21/ExamplesofFormativeAssessment.html</a:t>
            </a:r>
            <a:r>
              <a:rPr lang="en-US" sz="2400" dirty="0" smtClean="0"/>
              <a:t> </a:t>
            </a:r>
            <a:endParaRPr lang="en-US" sz="2400" dirty="0"/>
          </a:p>
        </p:txBody>
      </p:sp>
      <p:sp>
        <p:nvSpPr>
          <p:cNvPr id="4" name="Content Placeholder 3"/>
          <p:cNvSpPr>
            <a:spLocks noGrp="1"/>
          </p:cNvSpPr>
          <p:nvPr>
            <p:ph sz="quarter" idx="4294967295"/>
          </p:nvPr>
        </p:nvSpPr>
        <p:spPr>
          <a:xfrm>
            <a:off x="4675312" y="1412776"/>
            <a:ext cx="4343400" cy="4572000"/>
          </a:xfrm>
          <a:prstGeom prst="rect">
            <a:avLst/>
          </a:prstGeom>
        </p:spPr>
        <p:txBody>
          <a:bodyPr>
            <a:normAutofit fontScale="47500" lnSpcReduction="20000"/>
          </a:bodyPr>
          <a:lstStyle/>
          <a:p>
            <a:r>
              <a:rPr lang="en-US" b="1" dirty="0">
                <a:hlinkClick r:id="rId4" action="ppaction://hlinkfile"/>
              </a:rPr>
              <a:t>Observations</a:t>
            </a:r>
            <a:endParaRPr lang="en-US" b="1" dirty="0"/>
          </a:p>
          <a:p>
            <a:r>
              <a:rPr lang="en-US" b="1" dirty="0">
                <a:hlinkClick r:id="rId5" action="ppaction://hlinkfile"/>
              </a:rPr>
              <a:t>Questioning</a:t>
            </a:r>
            <a:endParaRPr lang="en-US" b="1" dirty="0"/>
          </a:p>
          <a:p>
            <a:r>
              <a:rPr lang="en-US" b="1" dirty="0">
                <a:hlinkClick r:id="rId6" action="ppaction://hlinkfile"/>
              </a:rPr>
              <a:t>Discussion</a:t>
            </a:r>
            <a:endParaRPr lang="en-US" b="1" dirty="0"/>
          </a:p>
          <a:p>
            <a:r>
              <a:rPr lang="en-US" b="1" dirty="0">
                <a:hlinkClick r:id="rId7" action="ppaction://hlinkfile"/>
              </a:rPr>
              <a:t>Exit/Admit Slips</a:t>
            </a:r>
            <a:endParaRPr lang="en-US" b="1" dirty="0"/>
          </a:p>
          <a:p>
            <a:r>
              <a:rPr lang="en-US" b="1" dirty="0">
                <a:hlinkClick r:id="rId8" action="ppaction://hlinkfile"/>
              </a:rPr>
              <a:t>Learning/Response Logs</a:t>
            </a:r>
            <a:endParaRPr lang="en-US" b="1" dirty="0"/>
          </a:p>
          <a:p>
            <a:r>
              <a:rPr lang="en-US" b="1" dirty="0">
                <a:hlinkClick r:id="rId9" action="ppaction://hlinkfile"/>
              </a:rPr>
              <a:t>Graphic Organizers</a:t>
            </a:r>
            <a:endParaRPr lang="en-US" b="1" dirty="0"/>
          </a:p>
          <a:p>
            <a:r>
              <a:rPr lang="en-US" b="1" dirty="0">
                <a:hlinkClick r:id="rId10" action="ppaction://hlinkfile"/>
              </a:rPr>
              <a:t>Peer/Self Assessments</a:t>
            </a:r>
            <a:r>
              <a:rPr lang="en-US" b="1" dirty="0"/>
              <a:t> </a:t>
            </a:r>
          </a:p>
          <a:p>
            <a:r>
              <a:rPr lang="en-US" b="1" dirty="0">
                <a:hlinkClick r:id="rId11" action="ppaction://hlinkfile"/>
              </a:rPr>
              <a:t>Practice Presentations</a:t>
            </a:r>
            <a:endParaRPr lang="en-US" b="1" dirty="0"/>
          </a:p>
          <a:p>
            <a:r>
              <a:rPr lang="en-US" b="1" dirty="0">
                <a:hlinkClick r:id="rId12" action="ppaction://hlinkfile"/>
              </a:rPr>
              <a:t>Visual Representations</a:t>
            </a:r>
            <a:endParaRPr lang="en-US" b="1" dirty="0"/>
          </a:p>
          <a:p>
            <a:r>
              <a:rPr lang="en-US" b="1" dirty="0">
                <a:hlinkClick r:id="rId13" action="ppaction://hlinkfile"/>
              </a:rPr>
              <a:t>Kinesthetic Assessments</a:t>
            </a:r>
            <a:r>
              <a:rPr lang="en-US" b="1" dirty="0"/>
              <a:t> </a:t>
            </a:r>
          </a:p>
          <a:p>
            <a:r>
              <a:rPr lang="en-US" b="1" dirty="0">
                <a:hlinkClick r:id="rId14" action="ppaction://hlinkfile"/>
              </a:rPr>
              <a:t>Individual Whiteboards</a:t>
            </a:r>
            <a:endParaRPr lang="en-US" b="1" dirty="0"/>
          </a:p>
          <a:p>
            <a:r>
              <a:rPr lang="en-US" b="1" dirty="0">
                <a:hlinkClick r:id="rId15" action="ppaction://hlinkfile"/>
              </a:rPr>
              <a:t>Laundry Day</a:t>
            </a:r>
            <a:r>
              <a:rPr lang="en-US" b="1" dirty="0"/>
              <a:t> </a:t>
            </a:r>
          </a:p>
          <a:p>
            <a:r>
              <a:rPr lang="en-US" b="1" dirty="0">
                <a:hlinkClick r:id="rId16" action="ppaction://hlinkfile"/>
              </a:rPr>
              <a:t>Four Corners</a:t>
            </a:r>
            <a:endParaRPr lang="en-US" b="1" dirty="0"/>
          </a:p>
          <a:p>
            <a:r>
              <a:rPr lang="en-US" b="1" dirty="0">
                <a:hlinkClick r:id="rId17" action="ppaction://hlinkfile"/>
              </a:rPr>
              <a:t>Constructive Quizzes</a:t>
            </a:r>
            <a:r>
              <a:rPr lang="en-US" b="1" dirty="0"/>
              <a:t> </a:t>
            </a:r>
          </a:p>
          <a:p>
            <a:r>
              <a:rPr lang="en-US" b="1" dirty="0">
                <a:hlinkClick r:id="rId18" action="ppaction://hlinkfile"/>
              </a:rPr>
              <a:t>Think Pair Share</a:t>
            </a:r>
            <a:r>
              <a:rPr lang="en-US" b="1" dirty="0"/>
              <a:t> </a:t>
            </a:r>
          </a:p>
          <a:p>
            <a:r>
              <a:rPr lang="en-US" b="1" dirty="0">
                <a:hlinkClick r:id="rId19" action="ppaction://hlinkfile"/>
              </a:rPr>
              <a:t>Appointment Clock</a:t>
            </a:r>
            <a:r>
              <a:rPr lang="en-US" b="1" dirty="0"/>
              <a:t> </a:t>
            </a:r>
          </a:p>
          <a:p>
            <a:r>
              <a:rPr lang="en-US" b="1" dirty="0">
                <a:hlinkClick r:id="rId20"/>
              </a:rPr>
              <a:t>As I See It</a:t>
            </a:r>
            <a:r>
              <a:rPr lang="en-US" b="1" dirty="0"/>
              <a:t> </a:t>
            </a:r>
          </a:p>
          <a:p>
            <a:endParaRPr lang="en-US" dirty="0"/>
          </a:p>
        </p:txBody>
      </p:sp>
    </p:spTree>
    <p:extLst>
      <p:ext uri="{BB962C8B-B14F-4D97-AF65-F5344CB8AC3E}">
        <p14:creationId xmlns:p14="http://schemas.microsoft.com/office/powerpoint/2010/main" val="8838657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51280" y="436563"/>
            <a:ext cx="8041440" cy="782637"/>
          </a:xfrm>
        </p:spPr>
        <p:txBody>
          <a:bodyPr/>
          <a:lstStyle/>
          <a:p>
            <a:r>
              <a:rPr lang="en-US" b="1" dirty="0" smtClean="0"/>
              <a:t>After Instruction</a:t>
            </a:r>
            <a:endParaRPr lang="en-US" b="1" dirty="0"/>
          </a:p>
        </p:txBody>
      </p:sp>
      <p:sp>
        <p:nvSpPr>
          <p:cNvPr id="3" name="Content Placeholder 2"/>
          <p:cNvSpPr>
            <a:spLocks noGrp="1"/>
          </p:cNvSpPr>
          <p:nvPr>
            <p:ph idx="1"/>
          </p:nvPr>
        </p:nvSpPr>
        <p:spPr>
          <a:xfrm>
            <a:off x="755576" y="2060848"/>
            <a:ext cx="7467600" cy="2974057"/>
          </a:xfrm>
        </p:spPr>
        <p:txBody>
          <a:bodyPr/>
          <a:lstStyle/>
          <a:p>
            <a:r>
              <a:rPr lang="en-US" sz="3200" dirty="0" smtClean="0"/>
              <a:t>Determine effective and less effective instruction and modify for future</a:t>
            </a:r>
          </a:p>
          <a:p>
            <a:r>
              <a:rPr lang="en-US" sz="3200" dirty="0" smtClean="0"/>
              <a:t>Determine next steps</a:t>
            </a:r>
          </a:p>
          <a:p>
            <a:endParaRPr lang="en-US" dirty="0" smtClean="0"/>
          </a:p>
        </p:txBody>
      </p:sp>
    </p:spTree>
    <p:extLst>
      <p:ext uri="{BB962C8B-B14F-4D97-AF65-F5344CB8AC3E}">
        <p14:creationId xmlns:p14="http://schemas.microsoft.com/office/powerpoint/2010/main" val="39234483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7544" y="1844824"/>
            <a:ext cx="8458200" cy="1470025"/>
          </a:xfrm>
        </p:spPr>
        <p:txBody>
          <a:bodyPr>
            <a:normAutofit/>
          </a:bodyPr>
          <a:lstStyle/>
          <a:p>
            <a:pPr fontAlgn="auto">
              <a:spcAft>
                <a:spcPts val="0"/>
              </a:spcAft>
              <a:defRPr/>
            </a:pPr>
            <a:r>
              <a:rPr lang="en-US" sz="6000" b="1" dirty="0" smtClean="0">
                <a:solidFill>
                  <a:srgbClr val="C00000"/>
                </a:solidFill>
                <a:ea typeface="+mj-ea"/>
              </a:rPr>
              <a:t>Target</a:t>
            </a:r>
            <a:r>
              <a:rPr lang="en-US" sz="6000" b="1" dirty="0" smtClean="0">
                <a:ea typeface="+mj-ea"/>
              </a:rPr>
              <a:t> </a:t>
            </a:r>
            <a:r>
              <a:rPr lang="en-US" sz="6000" b="1" dirty="0">
                <a:ea typeface="+mj-ea"/>
              </a:rPr>
              <a:t>-</a:t>
            </a:r>
            <a:r>
              <a:rPr lang="en-US" sz="6000" b="1" dirty="0">
                <a:solidFill>
                  <a:srgbClr val="FF66CC"/>
                </a:solidFill>
                <a:ea typeface="+mj-ea"/>
              </a:rPr>
              <a:t>Method</a:t>
            </a:r>
            <a:r>
              <a:rPr lang="en-US" sz="6000" b="1" dirty="0">
                <a:ea typeface="+mj-ea"/>
              </a:rPr>
              <a:t> Match	</a:t>
            </a:r>
          </a:p>
        </p:txBody>
      </p:sp>
      <p:sp>
        <p:nvSpPr>
          <p:cNvPr id="2051" name="Rectangle 3"/>
          <p:cNvSpPr>
            <a:spLocks noGrp="1" noChangeArrowheads="1"/>
          </p:cNvSpPr>
          <p:nvPr>
            <p:ph type="subTitle" idx="1"/>
          </p:nvPr>
        </p:nvSpPr>
        <p:spPr>
          <a:xfrm>
            <a:off x="683568" y="4149080"/>
            <a:ext cx="6461125" cy="1066800"/>
          </a:xfrm>
        </p:spPr>
        <p:txBody>
          <a:bodyPr rtlCol="0"/>
          <a:lstStyle/>
          <a:p>
            <a:pPr fontAlgn="auto">
              <a:spcAft>
                <a:spcPts val="0"/>
              </a:spcAft>
              <a:defRPr/>
            </a:pPr>
            <a:r>
              <a:rPr lang="en-US" b="1" dirty="0" smtClean="0">
                <a:ea typeface="+mn-ea"/>
              </a:rPr>
              <a:t>Selecting The Right Type of Assessment</a:t>
            </a:r>
            <a:endParaRPr lang="en-US" b="1" dirty="0">
              <a:ea typeface="+mn-ea"/>
            </a:endParaRPr>
          </a:p>
        </p:txBody>
      </p:sp>
    </p:spTree>
    <p:extLst>
      <p:ext uri="{BB962C8B-B14F-4D97-AF65-F5344CB8AC3E}">
        <p14:creationId xmlns:p14="http://schemas.microsoft.com/office/powerpoint/2010/main" val="277427734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467544" y="260648"/>
            <a:ext cx="8229600" cy="1066800"/>
          </a:xfrm>
        </p:spPr>
        <p:txBody>
          <a:bodyPr>
            <a:noAutofit/>
          </a:bodyPr>
          <a:lstStyle/>
          <a:p>
            <a:r>
              <a:rPr lang="en-US" altLang="en-US" b="1" dirty="0" smtClean="0">
                <a:effectLst>
                  <a:outerShdw blurRad="38100" dist="38100" dir="2700000" algn="tl">
                    <a:srgbClr val="000000">
                      <a:alpha val="43137"/>
                    </a:srgbClr>
                  </a:outerShdw>
                </a:effectLst>
              </a:rPr>
              <a:t>Clear Targets: Benefits to Students</a:t>
            </a:r>
          </a:p>
        </p:txBody>
      </p:sp>
      <p:sp>
        <p:nvSpPr>
          <p:cNvPr id="49155" name="Rectangle 3"/>
          <p:cNvSpPr>
            <a:spLocks noGrp="1" noChangeArrowheads="1"/>
          </p:cNvSpPr>
          <p:nvPr>
            <p:ph type="body" sz="quarter" idx="10"/>
          </p:nvPr>
        </p:nvSpPr>
        <p:spPr bwMode="auto">
          <a:xfrm>
            <a:off x="395536" y="1484784"/>
            <a:ext cx="8001000" cy="381493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FontTx/>
              <a:buNone/>
            </a:pPr>
            <a:r>
              <a:rPr lang="en-US" altLang="en-US" sz="3600" dirty="0" smtClean="0"/>
              <a:t>Students </a:t>
            </a:r>
            <a:r>
              <a:rPr lang="en-US" altLang="en-US" sz="3600" dirty="0" smtClean="0"/>
              <a:t>who could identify their learning scored 27 percentile points higher than those who could not.</a:t>
            </a:r>
          </a:p>
          <a:p>
            <a:pPr algn="r">
              <a:buFontTx/>
              <a:buNone/>
            </a:pPr>
            <a:r>
              <a:rPr lang="en-US" altLang="en-US" sz="3600" dirty="0" smtClean="0"/>
              <a:t>~Marzano, 2005</a:t>
            </a:r>
          </a:p>
          <a:p>
            <a:pPr algn="r">
              <a:buFontTx/>
              <a:buNone/>
            </a:pPr>
            <a:endParaRPr lang="en-US" altLang="en-US" sz="3600" dirty="0"/>
          </a:p>
          <a:p>
            <a:pPr algn="ctr"/>
            <a:r>
              <a:rPr lang="en-US" altLang="en-US" sz="3600" dirty="0"/>
              <a:t>Students can hit any target they can see that holds still for them.</a:t>
            </a:r>
          </a:p>
          <a:p>
            <a:pPr algn="r">
              <a:buFontTx/>
              <a:buNone/>
            </a:pPr>
            <a:endParaRPr lang="en-US" altLang="en-US" sz="3600" dirty="0" smtClean="0"/>
          </a:p>
          <a:p>
            <a:endParaRPr lang="en-US" altLang="en-US" dirty="0" smtClean="0"/>
          </a:p>
          <a:p>
            <a:endParaRPr lang="en-US" altLang="en-US" dirty="0" smtClean="0"/>
          </a:p>
        </p:txBody>
      </p:sp>
    </p:spTree>
    <p:extLst>
      <p:ext uri="{BB962C8B-B14F-4D97-AF65-F5344CB8AC3E}">
        <p14:creationId xmlns:p14="http://schemas.microsoft.com/office/powerpoint/2010/main" val="24473535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r="3847"/>
          <a:stretch/>
        </p:blipFill>
        <p:spPr>
          <a:xfrm>
            <a:off x="113601" y="-13701"/>
            <a:ext cx="9030399" cy="6891633"/>
          </a:xfrm>
        </p:spPr>
      </p:pic>
    </p:spTree>
    <p:extLst>
      <p:ext uri="{BB962C8B-B14F-4D97-AF65-F5344CB8AC3E}">
        <p14:creationId xmlns:p14="http://schemas.microsoft.com/office/powerpoint/2010/main" val="16433664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5"/>
          <p:cNvSpPr>
            <a:spLocks noGrp="1"/>
          </p:cNvSpPr>
          <p:nvPr>
            <p:ph type="title"/>
          </p:nvPr>
        </p:nvSpPr>
        <p:spPr>
          <a:xfrm>
            <a:off x="470770" y="332656"/>
            <a:ext cx="8229600" cy="1066800"/>
          </a:xfrm>
        </p:spPr>
        <p:txBody>
          <a:bodyPr/>
          <a:lstStyle/>
          <a:p>
            <a:r>
              <a:rPr lang="en-US" altLang="en-US" b="1" dirty="0" smtClean="0">
                <a:effectLst>
                  <a:outerShdw blurRad="38100" dist="38100" dir="2700000" algn="tl">
                    <a:srgbClr val="000000">
                      <a:alpha val="43137"/>
                    </a:srgbClr>
                  </a:outerShdw>
                </a:effectLst>
              </a:rPr>
              <a:t>A Math Example</a:t>
            </a:r>
          </a:p>
        </p:txBody>
      </p:sp>
      <p:graphicFrame>
        <p:nvGraphicFramePr>
          <p:cNvPr id="8" name="Table 7"/>
          <p:cNvGraphicFramePr>
            <a:graphicFrameLocks noGrp="1"/>
          </p:cNvGraphicFramePr>
          <p:nvPr>
            <p:extLst>
              <p:ext uri="{D42A27DB-BD31-4B8C-83A1-F6EECF244321}">
                <p14:modId xmlns:p14="http://schemas.microsoft.com/office/powerpoint/2010/main" val="3672374945"/>
              </p:ext>
            </p:extLst>
          </p:nvPr>
        </p:nvGraphicFramePr>
        <p:xfrm>
          <a:off x="683568" y="1412776"/>
          <a:ext cx="8016802" cy="4560167"/>
        </p:xfrm>
        <a:graphic>
          <a:graphicData uri="http://schemas.openxmlformats.org/drawingml/2006/table">
            <a:tbl>
              <a:tblPr firstRow="1" bandRow="1">
                <a:tableStyleId>{5C22544A-7EE6-4342-B048-85BDC9FD1C3A}</a:tableStyleId>
              </a:tblPr>
              <a:tblGrid>
                <a:gridCol w="4008401"/>
                <a:gridCol w="4008401"/>
              </a:tblGrid>
              <a:tr h="634340">
                <a:tc>
                  <a:txBody>
                    <a:bodyPr/>
                    <a:lstStyle/>
                    <a:p>
                      <a:r>
                        <a:rPr lang="en-US" sz="2400" dirty="0" smtClean="0"/>
                        <a:t>Geometry</a:t>
                      </a:r>
                      <a:endParaRPr lang="en-US" sz="2400" dirty="0"/>
                    </a:p>
                  </a:txBody>
                  <a:tcPr marT="45713" marB="45713"/>
                </a:tc>
                <a:tc>
                  <a:txBody>
                    <a:bodyPr/>
                    <a:lstStyle/>
                    <a:p>
                      <a:r>
                        <a:rPr lang="en-US" sz="2400" dirty="0" smtClean="0"/>
                        <a:t>Subject</a:t>
                      </a:r>
                      <a:endParaRPr lang="en-US" sz="2400" dirty="0"/>
                    </a:p>
                  </a:txBody>
                  <a:tcPr marT="45713" marB="45713"/>
                </a:tc>
              </a:tr>
              <a:tr h="674168">
                <a:tc>
                  <a:txBody>
                    <a:bodyPr/>
                    <a:lstStyle/>
                    <a:p>
                      <a:r>
                        <a:rPr lang="en-US" sz="2400" dirty="0" smtClean="0"/>
                        <a:t>Pythagorean</a:t>
                      </a:r>
                      <a:r>
                        <a:rPr lang="en-US" sz="2400" baseline="0" dirty="0" smtClean="0"/>
                        <a:t> Theorem</a:t>
                      </a:r>
                      <a:endParaRPr lang="en-US" sz="2400" dirty="0"/>
                    </a:p>
                  </a:txBody>
                  <a:tcPr marT="45713" marB="45713"/>
                </a:tc>
                <a:tc>
                  <a:txBody>
                    <a:bodyPr/>
                    <a:lstStyle/>
                    <a:p>
                      <a:r>
                        <a:rPr lang="en-US" sz="2400" dirty="0" smtClean="0"/>
                        <a:t>Topic</a:t>
                      </a:r>
                      <a:endParaRPr lang="en-US" sz="2400" dirty="0"/>
                    </a:p>
                  </a:txBody>
                  <a:tcPr marT="45713" marB="45713"/>
                </a:tc>
              </a:tr>
              <a:tr h="674168">
                <a:tc>
                  <a:txBody>
                    <a:bodyPr/>
                    <a:lstStyle/>
                    <a:p>
                      <a:r>
                        <a:rPr lang="en-US" sz="2400" dirty="0" smtClean="0"/>
                        <a:t>Chapter 10</a:t>
                      </a:r>
                      <a:endParaRPr lang="en-US" sz="2400" dirty="0"/>
                    </a:p>
                  </a:txBody>
                  <a:tcPr marT="45713" marB="45713"/>
                </a:tc>
                <a:tc>
                  <a:txBody>
                    <a:bodyPr/>
                    <a:lstStyle/>
                    <a:p>
                      <a:r>
                        <a:rPr lang="en-US" sz="2400" dirty="0" smtClean="0"/>
                        <a:t>Resource</a:t>
                      </a:r>
                      <a:endParaRPr lang="en-US" sz="2400" dirty="0"/>
                    </a:p>
                  </a:txBody>
                  <a:tcPr marT="45713" marB="45713"/>
                </a:tc>
              </a:tr>
              <a:tr h="1163631">
                <a:tc>
                  <a:txBody>
                    <a:bodyPr/>
                    <a:lstStyle/>
                    <a:p>
                      <a:r>
                        <a:rPr lang="en-US" sz="2400" dirty="0" smtClean="0"/>
                        <a:t>Use</a:t>
                      </a:r>
                      <a:r>
                        <a:rPr lang="en-US" sz="2400" baseline="0" dirty="0" smtClean="0"/>
                        <a:t> Geometric Tiles for proof</a:t>
                      </a:r>
                      <a:endParaRPr lang="en-US" sz="2400" dirty="0"/>
                    </a:p>
                  </a:txBody>
                  <a:tcPr marT="45713" marB="45713"/>
                </a:tc>
                <a:tc>
                  <a:txBody>
                    <a:bodyPr/>
                    <a:lstStyle/>
                    <a:p>
                      <a:r>
                        <a:rPr lang="en-US" sz="2400" dirty="0" smtClean="0"/>
                        <a:t>Activity</a:t>
                      </a:r>
                      <a:endParaRPr lang="en-US" sz="2400" dirty="0"/>
                    </a:p>
                  </a:txBody>
                  <a:tcPr marT="45713" marB="45713"/>
                </a:tc>
              </a:tr>
              <a:tr h="1413860">
                <a:tc>
                  <a:txBody>
                    <a:bodyPr/>
                    <a:lstStyle/>
                    <a:p>
                      <a:r>
                        <a:rPr lang="en-US" sz="2400" dirty="0" smtClean="0"/>
                        <a:t>The lengths</a:t>
                      </a:r>
                      <a:r>
                        <a:rPr lang="en-US" sz="2400" baseline="0" dirty="0" smtClean="0"/>
                        <a:t> of the t</a:t>
                      </a:r>
                      <a:r>
                        <a:rPr lang="en-US" sz="2400" dirty="0" smtClean="0"/>
                        <a:t>hree sides</a:t>
                      </a:r>
                      <a:r>
                        <a:rPr lang="en-US" sz="2400" baseline="0" dirty="0" smtClean="0"/>
                        <a:t> of a right triangle are related</a:t>
                      </a:r>
                      <a:endParaRPr lang="en-US" sz="2400" dirty="0"/>
                    </a:p>
                  </a:txBody>
                  <a:tcPr marT="45713" marB="45713"/>
                </a:tc>
                <a:tc>
                  <a:txBody>
                    <a:bodyPr/>
                    <a:lstStyle/>
                    <a:p>
                      <a:r>
                        <a:rPr lang="en-US" sz="2400" dirty="0" smtClean="0"/>
                        <a:t>Learning Target</a:t>
                      </a:r>
                      <a:endParaRPr lang="en-US" sz="2400" dirty="0"/>
                    </a:p>
                  </a:txBody>
                  <a:tcPr marT="45713" marB="45713"/>
                </a:tc>
              </a:tr>
            </a:tbl>
          </a:graphicData>
        </a:graphic>
      </p:graphicFrame>
    </p:spTree>
    <p:extLst>
      <p:ext uri="{BB962C8B-B14F-4D97-AF65-F5344CB8AC3E}">
        <p14:creationId xmlns:p14="http://schemas.microsoft.com/office/powerpoint/2010/main" val="10355102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altLang="en-US" b="1" dirty="0" smtClean="0">
                <a:effectLst>
                  <a:outerShdw blurRad="38100" dist="38100" dir="2700000" algn="tl">
                    <a:srgbClr val="000000">
                      <a:alpha val="43137"/>
                    </a:srgbClr>
                  </a:outerShdw>
                </a:effectLst>
              </a:rPr>
              <a:t>Kinds of Targets</a:t>
            </a:r>
          </a:p>
        </p:txBody>
      </p:sp>
      <p:sp>
        <p:nvSpPr>
          <p:cNvPr id="52227" name="Rectangle 3"/>
          <p:cNvSpPr>
            <a:spLocks noGrp="1" noChangeArrowheads="1"/>
          </p:cNvSpPr>
          <p:nvPr>
            <p:ph type="body" sz="quarter" idx="10"/>
          </p:nvPr>
        </p:nvSpPr>
        <p:spPr bwMode="auto">
          <a:xfrm>
            <a:off x="571500" y="1700808"/>
            <a:ext cx="7696200" cy="411797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buFont typeface="Arial" panose="020B0604020202020204" pitchFamily="34" charset="0"/>
              <a:buChar char="•"/>
            </a:pPr>
            <a:r>
              <a:rPr lang="en-US" altLang="en-US" sz="4000" dirty="0" smtClean="0"/>
              <a:t>Master content </a:t>
            </a:r>
            <a:r>
              <a:rPr lang="en-US" altLang="en-US" sz="4000" dirty="0" smtClean="0">
                <a:solidFill>
                  <a:srgbClr val="0070C0"/>
                </a:solidFill>
              </a:rPr>
              <a:t>knowledge</a:t>
            </a:r>
          </a:p>
          <a:p>
            <a:pPr marL="342900" indent="-342900">
              <a:buFont typeface="Arial" panose="020B0604020202020204" pitchFamily="34" charset="0"/>
              <a:buChar char="•"/>
            </a:pPr>
            <a:r>
              <a:rPr lang="en-US" altLang="en-US" sz="4000" dirty="0" smtClean="0"/>
              <a:t>Use knowledge to </a:t>
            </a:r>
            <a:r>
              <a:rPr lang="en-US" altLang="en-US" sz="4000" dirty="0" smtClean="0">
                <a:solidFill>
                  <a:srgbClr val="0070C0"/>
                </a:solidFill>
              </a:rPr>
              <a:t>reason and solve</a:t>
            </a:r>
            <a:r>
              <a:rPr lang="en-US" altLang="en-US" sz="4000" dirty="0" smtClean="0"/>
              <a:t> problems</a:t>
            </a:r>
          </a:p>
          <a:p>
            <a:pPr marL="342900" indent="-342900">
              <a:buFont typeface="Arial" panose="020B0604020202020204" pitchFamily="34" charset="0"/>
              <a:buChar char="•"/>
            </a:pPr>
            <a:r>
              <a:rPr lang="en-US" altLang="en-US" sz="4000" dirty="0" smtClean="0"/>
              <a:t>Demonstrate </a:t>
            </a:r>
            <a:r>
              <a:rPr lang="en-US" altLang="en-US" sz="4000" dirty="0" smtClean="0">
                <a:solidFill>
                  <a:srgbClr val="0070C0"/>
                </a:solidFill>
              </a:rPr>
              <a:t>performance skills</a:t>
            </a:r>
          </a:p>
          <a:p>
            <a:pPr marL="342900" indent="-342900">
              <a:buFont typeface="Arial" panose="020B0604020202020204" pitchFamily="34" charset="0"/>
              <a:buChar char="•"/>
            </a:pPr>
            <a:r>
              <a:rPr lang="en-US" altLang="en-US" sz="4000" dirty="0" smtClean="0"/>
              <a:t>Create quality </a:t>
            </a:r>
            <a:r>
              <a:rPr lang="en-US" altLang="en-US" sz="4000" dirty="0" smtClean="0">
                <a:solidFill>
                  <a:srgbClr val="0070C0"/>
                </a:solidFill>
              </a:rPr>
              <a:t>products</a:t>
            </a:r>
          </a:p>
        </p:txBody>
      </p:sp>
      <p:sp>
        <p:nvSpPr>
          <p:cNvPr id="209924" name="Text Box 4"/>
          <p:cNvSpPr txBox="1">
            <a:spLocks noChangeArrowheads="1"/>
          </p:cNvSpPr>
          <p:nvPr/>
        </p:nvSpPr>
        <p:spPr bwMode="auto">
          <a:xfrm>
            <a:off x="3946525" y="5062538"/>
            <a:ext cx="184150" cy="274637"/>
          </a:xfrm>
          <a:prstGeom prst="rect">
            <a:avLst/>
          </a:prstGeom>
          <a:noFill/>
          <a:ln w="9525">
            <a:noFill/>
            <a:miter lim="800000"/>
            <a:headEnd/>
            <a:tailEnd/>
          </a:ln>
          <a:effectLst/>
        </p:spPr>
        <p:txBody>
          <a:bodyPr wrap="none">
            <a:spAutoFit/>
          </a:bodyPr>
          <a:lstStyle/>
          <a:p>
            <a:pPr>
              <a:defRPr/>
            </a:pPr>
            <a:endParaRPr lang="en-US" sz="1200" dirty="0">
              <a:effectLst>
                <a:outerShdw blurRad="38100" dist="38100" dir="2700000" algn="tl">
                  <a:srgbClr val="C0C0C0"/>
                </a:outerShdw>
              </a:effectLst>
              <a:latin typeface="Arial" charset="0"/>
            </a:endParaRPr>
          </a:p>
        </p:txBody>
      </p:sp>
      <p:sp>
        <p:nvSpPr>
          <p:cNvPr id="209926" name="Text Box 6"/>
          <p:cNvSpPr txBox="1">
            <a:spLocks noChangeArrowheads="1"/>
          </p:cNvSpPr>
          <p:nvPr/>
        </p:nvSpPr>
        <p:spPr bwMode="auto">
          <a:xfrm>
            <a:off x="4327525" y="6053138"/>
            <a:ext cx="184150" cy="274637"/>
          </a:xfrm>
          <a:prstGeom prst="rect">
            <a:avLst/>
          </a:prstGeom>
          <a:noFill/>
          <a:ln w="9525">
            <a:noFill/>
            <a:miter lim="800000"/>
            <a:headEnd/>
            <a:tailEnd/>
          </a:ln>
          <a:effectLst/>
        </p:spPr>
        <p:txBody>
          <a:bodyPr wrap="none">
            <a:spAutoFit/>
          </a:bodyPr>
          <a:lstStyle/>
          <a:p>
            <a:pPr>
              <a:defRPr/>
            </a:pPr>
            <a:endParaRPr lang="en-US" sz="1200" dirty="0">
              <a:effectLst>
                <a:outerShdw blurRad="38100" dist="38100" dir="2700000" algn="tl">
                  <a:srgbClr val="C0C0C0"/>
                </a:outerShdw>
              </a:effectLst>
              <a:latin typeface="Arial" charset="0"/>
            </a:endParaRPr>
          </a:p>
        </p:txBody>
      </p:sp>
    </p:spTree>
    <p:extLst>
      <p:ext uri="{BB962C8B-B14F-4D97-AF65-F5344CB8AC3E}">
        <p14:creationId xmlns:p14="http://schemas.microsoft.com/office/powerpoint/2010/main" val="1945868604"/>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61274681"/>
              </p:ext>
            </p:extLst>
          </p:nvPr>
        </p:nvGraphicFramePr>
        <p:xfrm>
          <a:off x="539552" y="1628800"/>
          <a:ext cx="8064895" cy="3910014"/>
        </p:xfrm>
        <a:graphic>
          <a:graphicData uri="http://schemas.openxmlformats.org/drawingml/2006/table">
            <a:tbl>
              <a:tblPr firstRow="1" bandRow="1">
                <a:tableStyleId>{2D5ABB26-0587-4C30-8999-92F81FD0307C}</a:tableStyleId>
              </a:tblPr>
              <a:tblGrid>
                <a:gridCol w="2209819"/>
                <a:gridCol w="1945395"/>
                <a:gridCol w="2020947"/>
                <a:gridCol w="1888734"/>
              </a:tblGrid>
              <a:tr h="651669">
                <a:tc>
                  <a:txBody>
                    <a:bodyPr/>
                    <a:lstStyle/>
                    <a:p>
                      <a:pPr marL="0" indent="0" algn="ctr"/>
                      <a:r>
                        <a:rPr lang="en-US" sz="2800" b="1" u="sng" dirty="0" smtClean="0"/>
                        <a:t>Knowledge</a:t>
                      </a:r>
                      <a:endParaRPr lang="en-US" sz="2800" b="1" u="sng" dirty="0"/>
                    </a:p>
                  </a:txBody>
                  <a:tcPr/>
                </a:tc>
                <a:tc>
                  <a:txBody>
                    <a:bodyPr/>
                    <a:lstStyle/>
                    <a:p>
                      <a:pPr algn="l"/>
                      <a:r>
                        <a:rPr lang="en-US" sz="2800" b="1" u="sng" dirty="0" smtClean="0"/>
                        <a:t>Reason</a:t>
                      </a:r>
                      <a:endParaRPr lang="en-US" sz="2800" b="1" u="sng" dirty="0"/>
                    </a:p>
                  </a:txBody>
                  <a:tcPr/>
                </a:tc>
                <a:tc>
                  <a:txBody>
                    <a:bodyPr/>
                    <a:lstStyle/>
                    <a:p>
                      <a:pPr algn="l"/>
                      <a:r>
                        <a:rPr lang="en-US" sz="2800" b="1" u="sng" dirty="0" smtClean="0"/>
                        <a:t>Skill</a:t>
                      </a:r>
                      <a:endParaRPr lang="en-US" sz="2800" b="1" u="sng" dirty="0"/>
                    </a:p>
                  </a:txBody>
                  <a:tcPr/>
                </a:tc>
                <a:tc>
                  <a:txBody>
                    <a:bodyPr/>
                    <a:lstStyle/>
                    <a:p>
                      <a:pPr algn="l"/>
                      <a:r>
                        <a:rPr lang="en-US" sz="2800" b="1" u="sng" dirty="0" smtClean="0"/>
                        <a:t>Product </a:t>
                      </a:r>
                      <a:endParaRPr lang="en-US" sz="2800" b="1" u="sng" dirty="0"/>
                    </a:p>
                  </a:txBody>
                  <a:tcPr/>
                </a:tc>
              </a:tr>
              <a:tr h="651669">
                <a:tc>
                  <a:txBody>
                    <a:bodyPr/>
                    <a:lstStyle/>
                    <a:p>
                      <a:r>
                        <a:rPr lang="en-US" sz="2400" b="1" dirty="0" smtClean="0"/>
                        <a:t>List</a:t>
                      </a:r>
                      <a:endParaRPr lang="en-US" sz="2400" b="1" dirty="0"/>
                    </a:p>
                  </a:txBody>
                  <a:tcPr/>
                </a:tc>
                <a:tc>
                  <a:txBody>
                    <a:bodyPr/>
                    <a:lstStyle/>
                    <a:p>
                      <a:r>
                        <a:rPr lang="en-US" sz="2400" b="1" dirty="0" smtClean="0"/>
                        <a:t>Predict</a:t>
                      </a:r>
                      <a:endParaRPr lang="en-US" sz="2400" b="1" dirty="0"/>
                    </a:p>
                  </a:txBody>
                  <a:tcPr/>
                </a:tc>
                <a:tc>
                  <a:txBody>
                    <a:bodyPr/>
                    <a:lstStyle/>
                    <a:p>
                      <a:r>
                        <a:rPr lang="en-US" sz="2400" b="1" dirty="0" smtClean="0"/>
                        <a:t>Measure</a:t>
                      </a:r>
                      <a:endParaRPr lang="en-US" sz="2400" b="1" dirty="0"/>
                    </a:p>
                  </a:txBody>
                  <a:tcPr/>
                </a:tc>
                <a:tc>
                  <a:txBody>
                    <a:bodyPr/>
                    <a:lstStyle/>
                    <a:p>
                      <a:r>
                        <a:rPr lang="en-US" sz="2400" b="1" dirty="0" smtClean="0"/>
                        <a:t>Construct</a:t>
                      </a:r>
                      <a:endParaRPr lang="en-US" sz="2400" b="1" dirty="0"/>
                    </a:p>
                  </a:txBody>
                  <a:tcPr/>
                </a:tc>
              </a:tr>
              <a:tr h="651669">
                <a:tc>
                  <a:txBody>
                    <a:bodyPr/>
                    <a:lstStyle/>
                    <a:p>
                      <a:r>
                        <a:rPr lang="en-US" sz="2400" b="1" dirty="0" smtClean="0"/>
                        <a:t>Define</a:t>
                      </a:r>
                      <a:endParaRPr lang="en-US" sz="2400" b="1" dirty="0"/>
                    </a:p>
                  </a:txBody>
                  <a:tcPr/>
                </a:tc>
                <a:tc>
                  <a:txBody>
                    <a:bodyPr/>
                    <a:lstStyle/>
                    <a:p>
                      <a:r>
                        <a:rPr lang="en-US" sz="2400" b="1" dirty="0" smtClean="0"/>
                        <a:t>Infer</a:t>
                      </a:r>
                      <a:endParaRPr lang="en-US" sz="2400" b="1" dirty="0"/>
                    </a:p>
                  </a:txBody>
                  <a:tcPr/>
                </a:tc>
                <a:tc>
                  <a:txBody>
                    <a:bodyPr/>
                    <a:lstStyle/>
                    <a:p>
                      <a:r>
                        <a:rPr lang="en-US" sz="2200" b="1" dirty="0" smtClean="0"/>
                        <a:t>Demonstrate</a:t>
                      </a:r>
                      <a:endParaRPr lang="en-US" sz="2200" b="1" dirty="0"/>
                    </a:p>
                  </a:txBody>
                  <a:tcPr/>
                </a:tc>
                <a:tc>
                  <a:txBody>
                    <a:bodyPr/>
                    <a:lstStyle/>
                    <a:p>
                      <a:r>
                        <a:rPr lang="en-US" sz="2400" b="1" dirty="0" smtClean="0"/>
                        <a:t>Develop</a:t>
                      </a:r>
                      <a:endParaRPr lang="en-US" sz="2400" b="1" dirty="0"/>
                    </a:p>
                  </a:txBody>
                  <a:tcPr/>
                </a:tc>
              </a:tr>
              <a:tr h="651669">
                <a:tc>
                  <a:txBody>
                    <a:bodyPr/>
                    <a:lstStyle/>
                    <a:p>
                      <a:r>
                        <a:rPr lang="en-US" sz="2400" b="1" dirty="0" smtClean="0"/>
                        <a:t>Understand</a:t>
                      </a:r>
                      <a:endParaRPr lang="en-US" sz="2400" b="1" dirty="0"/>
                    </a:p>
                  </a:txBody>
                  <a:tcPr/>
                </a:tc>
                <a:tc>
                  <a:txBody>
                    <a:bodyPr/>
                    <a:lstStyle/>
                    <a:p>
                      <a:r>
                        <a:rPr lang="en-US" sz="2400" b="1" dirty="0" smtClean="0"/>
                        <a:t>Classify</a:t>
                      </a:r>
                      <a:endParaRPr lang="en-US" sz="2400" b="1" dirty="0"/>
                    </a:p>
                  </a:txBody>
                  <a:tcPr/>
                </a:tc>
                <a:tc>
                  <a:txBody>
                    <a:bodyPr/>
                    <a:lstStyle/>
                    <a:p>
                      <a:r>
                        <a:rPr lang="en-US" sz="2400" b="1" dirty="0" smtClean="0"/>
                        <a:t>Use </a:t>
                      </a:r>
                      <a:endParaRPr lang="en-US" sz="2400" b="1" dirty="0"/>
                    </a:p>
                  </a:txBody>
                  <a:tcPr/>
                </a:tc>
                <a:tc>
                  <a:txBody>
                    <a:bodyPr/>
                    <a:lstStyle/>
                    <a:p>
                      <a:r>
                        <a:rPr lang="en-US" sz="2400" b="1" dirty="0" smtClean="0"/>
                        <a:t>Create</a:t>
                      </a:r>
                      <a:endParaRPr lang="en-US" sz="2400" b="1" dirty="0"/>
                    </a:p>
                  </a:txBody>
                  <a:tcPr/>
                </a:tc>
              </a:tr>
              <a:tr h="651669">
                <a:tc>
                  <a:txBody>
                    <a:bodyPr/>
                    <a:lstStyle/>
                    <a:p>
                      <a:r>
                        <a:rPr lang="en-US" sz="2400" b="1" dirty="0" smtClean="0"/>
                        <a:t>Recognize</a:t>
                      </a:r>
                      <a:endParaRPr lang="en-US" sz="2400" b="1" dirty="0"/>
                    </a:p>
                  </a:txBody>
                  <a:tcPr/>
                </a:tc>
                <a:tc>
                  <a:txBody>
                    <a:bodyPr/>
                    <a:lstStyle/>
                    <a:p>
                      <a:r>
                        <a:rPr lang="en-US" sz="2400" b="1" dirty="0" smtClean="0"/>
                        <a:t>Evaluate</a:t>
                      </a:r>
                      <a:endParaRPr lang="en-US" sz="2400" b="1" dirty="0"/>
                    </a:p>
                  </a:txBody>
                  <a:tcPr/>
                </a:tc>
                <a:tc>
                  <a:txBody>
                    <a:bodyPr/>
                    <a:lstStyle/>
                    <a:p>
                      <a:r>
                        <a:rPr lang="en-US" sz="2400" b="1" dirty="0" smtClean="0"/>
                        <a:t>Operate</a:t>
                      </a:r>
                      <a:endParaRPr lang="en-US" sz="2400" b="1" dirty="0"/>
                    </a:p>
                  </a:txBody>
                  <a:tcPr/>
                </a:tc>
                <a:tc>
                  <a:txBody>
                    <a:bodyPr/>
                    <a:lstStyle/>
                    <a:p>
                      <a:r>
                        <a:rPr lang="en-US" sz="2400" b="1" dirty="0" smtClean="0"/>
                        <a:t>Produce </a:t>
                      </a:r>
                      <a:endParaRPr lang="en-US" sz="2400" b="1" dirty="0"/>
                    </a:p>
                  </a:txBody>
                  <a:tcPr/>
                </a:tc>
              </a:tr>
              <a:tr h="651669">
                <a:tc>
                  <a:txBody>
                    <a:bodyPr/>
                    <a:lstStyle/>
                    <a:p>
                      <a:r>
                        <a:rPr lang="en-US" sz="2400" b="1" dirty="0" smtClean="0"/>
                        <a:t>Explain</a:t>
                      </a:r>
                      <a:endParaRPr lang="en-US" sz="2400" b="1" dirty="0"/>
                    </a:p>
                  </a:txBody>
                  <a:tcPr/>
                </a:tc>
                <a:tc>
                  <a:txBody>
                    <a:bodyPr/>
                    <a:lstStyle/>
                    <a:p>
                      <a:r>
                        <a:rPr lang="en-US" sz="2400" b="1" dirty="0" smtClean="0"/>
                        <a:t>Summarize</a:t>
                      </a:r>
                      <a:endParaRPr lang="en-US" sz="2400" b="1" dirty="0"/>
                    </a:p>
                  </a:txBody>
                  <a:tcPr/>
                </a:tc>
                <a:tc>
                  <a:txBody>
                    <a:bodyPr/>
                    <a:lstStyle/>
                    <a:p>
                      <a:r>
                        <a:rPr lang="en-US" sz="2400" b="1" dirty="0" smtClean="0"/>
                        <a:t>Calculate</a:t>
                      </a:r>
                      <a:endParaRPr lang="en-US" sz="2400" b="1" dirty="0"/>
                    </a:p>
                  </a:txBody>
                  <a:tcPr/>
                </a:tc>
                <a:tc>
                  <a:txBody>
                    <a:bodyPr/>
                    <a:lstStyle/>
                    <a:p>
                      <a:endParaRPr lang="en-US" sz="2400" b="1" dirty="0"/>
                    </a:p>
                  </a:txBody>
                  <a:tcPr/>
                </a:tc>
              </a:tr>
            </a:tbl>
          </a:graphicData>
        </a:graphic>
      </p:graphicFrame>
      <p:sp>
        <p:nvSpPr>
          <p:cNvPr id="3" name="Rectangle 2"/>
          <p:cNvSpPr/>
          <p:nvPr/>
        </p:nvSpPr>
        <p:spPr>
          <a:xfrm>
            <a:off x="179512" y="332656"/>
            <a:ext cx="8839200" cy="646331"/>
          </a:xfrm>
          <a:prstGeom prst="rect">
            <a:avLst/>
          </a:prstGeom>
        </p:spPr>
        <p:txBody>
          <a:bodyPr wrap="square">
            <a:spAutoFit/>
          </a:bodyPr>
          <a:lstStyle/>
          <a:p>
            <a:pPr>
              <a:defRPr/>
            </a:pPr>
            <a:r>
              <a:rPr lang="en-US" sz="3600" b="1" dirty="0" smtClean="0">
                <a:effectLst>
                  <a:outerShdw blurRad="38100" dist="38100" dir="2700000" algn="tl">
                    <a:srgbClr val="000000">
                      <a:alpha val="43137"/>
                    </a:srgbClr>
                  </a:outerShdw>
                </a:effectLst>
                <a:latin typeface="+mj-lt"/>
              </a:rPr>
              <a:t>Learning </a:t>
            </a:r>
            <a:r>
              <a:rPr lang="en-US" sz="3600" b="1" dirty="0">
                <a:effectLst>
                  <a:outerShdw blurRad="38100" dist="38100" dir="2700000" algn="tl">
                    <a:srgbClr val="000000">
                      <a:alpha val="43137"/>
                    </a:srgbClr>
                  </a:outerShdw>
                </a:effectLst>
                <a:latin typeface="+mj-lt"/>
              </a:rPr>
              <a:t>Targets </a:t>
            </a:r>
            <a:r>
              <a:rPr lang="en-US" sz="3600" b="1" dirty="0" smtClean="0">
                <a:effectLst>
                  <a:outerShdw blurRad="38100" dist="38100" dir="2700000" algn="tl">
                    <a:srgbClr val="000000">
                      <a:alpha val="43137"/>
                    </a:srgbClr>
                  </a:outerShdw>
                </a:effectLst>
                <a:latin typeface="+mj-lt"/>
              </a:rPr>
              <a:t>with Associated </a:t>
            </a:r>
            <a:r>
              <a:rPr lang="en-US" sz="3600" b="1" dirty="0">
                <a:effectLst>
                  <a:outerShdw blurRad="38100" dist="38100" dir="2700000" algn="tl">
                    <a:srgbClr val="000000">
                      <a:alpha val="43137"/>
                    </a:srgbClr>
                  </a:outerShdw>
                </a:effectLst>
                <a:latin typeface="+mj-lt"/>
              </a:rPr>
              <a:t>Verbs</a:t>
            </a:r>
          </a:p>
        </p:txBody>
      </p:sp>
    </p:spTree>
    <p:extLst>
      <p:ext uri="{BB962C8B-B14F-4D97-AF65-F5344CB8AC3E}">
        <p14:creationId xmlns:p14="http://schemas.microsoft.com/office/powerpoint/2010/main" val="14379126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r>
              <a:rPr lang="en-US" altLang="en-US" b="1" dirty="0" smtClean="0"/>
              <a:t>Converting Learning Targets to Student-Friendly Language</a:t>
            </a:r>
          </a:p>
        </p:txBody>
      </p:sp>
      <p:sp>
        <p:nvSpPr>
          <p:cNvPr id="441347" name="Rectangle 3"/>
          <p:cNvSpPr>
            <a:spLocks noGrp="1" noChangeArrowheads="1"/>
          </p:cNvSpPr>
          <p:nvPr>
            <p:ph type="body" sz="quarter" idx="10"/>
          </p:nvPr>
        </p:nvSpPr>
        <p:spPr bwMode="auto">
          <a:xfrm>
            <a:off x="683568" y="1844824"/>
            <a:ext cx="7722394" cy="36583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buFont typeface="Arial" panose="020B0604020202020204" pitchFamily="34" charset="0"/>
              <a:buChar char="•"/>
            </a:pPr>
            <a:r>
              <a:rPr lang="en-US" altLang="en-US" sz="2800" dirty="0" smtClean="0"/>
              <a:t>Identify important or difficult learning goal.</a:t>
            </a:r>
          </a:p>
          <a:p>
            <a:pPr marL="457200" indent="-457200">
              <a:buFont typeface="Arial" panose="020B0604020202020204" pitchFamily="34" charset="0"/>
              <a:buChar char="•"/>
            </a:pPr>
            <a:r>
              <a:rPr lang="en-US" altLang="en-US" sz="2800" dirty="0" smtClean="0"/>
              <a:t>Identify word(s) needing clarification.</a:t>
            </a:r>
          </a:p>
          <a:p>
            <a:pPr marL="457200" indent="-457200">
              <a:buFont typeface="Arial" panose="020B0604020202020204" pitchFamily="34" charset="0"/>
              <a:buChar char="•"/>
            </a:pPr>
            <a:r>
              <a:rPr lang="en-US" altLang="en-US" sz="2800" dirty="0" smtClean="0"/>
              <a:t>Define the word(s). </a:t>
            </a:r>
          </a:p>
          <a:p>
            <a:pPr marL="457200" indent="-457200">
              <a:buFont typeface="Arial" panose="020B0604020202020204" pitchFamily="34" charset="0"/>
              <a:buChar char="•"/>
            </a:pPr>
            <a:r>
              <a:rPr lang="en-US" altLang="en-US" sz="2800" dirty="0" smtClean="0"/>
              <a:t>Rewrite the definition as an “I can” statement, in terms that students will understand.</a:t>
            </a:r>
          </a:p>
          <a:p>
            <a:pPr marL="457200" indent="-457200">
              <a:buFont typeface="Arial" panose="020B0604020202020204" pitchFamily="34" charset="0"/>
              <a:buChar char="•"/>
            </a:pPr>
            <a:r>
              <a:rPr lang="en-US" altLang="en-US" sz="2800" dirty="0" smtClean="0"/>
              <a:t>Try it out and refine as needed.</a:t>
            </a:r>
          </a:p>
          <a:p>
            <a:pPr marL="457200" indent="-457200">
              <a:buFont typeface="Arial" panose="020B0604020202020204" pitchFamily="34" charset="0"/>
              <a:buChar char="•"/>
            </a:pPr>
            <a:r>
              <a:rPr lang="en-US" altLang="en-US" sz="2800" dirty="0" smtClean="0"/>
              <a:t>Have students try this process.</a:t>
            </a:r>
          </a:p>
        </p:txBody>
      </p:sp>
    </p:spTree>
    <p:extLst>
      <p:ext uri="{BB962C8B-B14F-4D97-AF65-F5344CB8AC3E}">
        <p14:creationId xmlns:p14="http://schemas.microsoft.com/office/powerpoint/2010/main" val="346822394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78077" y="304800"/>
            <a:ext cx="8229600" cy="1066800"/>
          </a:xfrm>
        </p:spPr>
        <p:txBody>
          <a:bodyPr/>
          <a:lstStyle/>
          <a:p>
            <a:r>
              <a:rPr lang="en-US" altLang="en-US" b="1" dirty="0" smtClean="0">
                <a:effectLst>
                  <a:outerShdw blurRad="38100" dist="38100" dir="2700000" algn="tl">
                    <a:srgbClr val="000000">
                      <a:alpha val="43137"/>
                    </a:srgbClr>
                  </a:outerShdw>
                </a:effectLst>
              </a:rPr>
              <a:t>Student-Friendly Language</a:t>
            </a:r>
          </a:p>
        </p:txBody>
      </p:sp>
      <p:sp>
        <p:nvSpPr>
          <p:cNvPr id="55299" name="Rectangle 3"/>
          <p:cNvSpPr>
            <a:spLocks noGrp="1" noChangeArrowheads="1"/>
          </p:cNvSpPr>
          <p:nvPr>
            <p:ph type="body" sz="quarter" idx="10"/>
          </p:nvPr>
        </p:nvSpPr>
        <p:spPr bwMode="auto">
          <a:xfrm>
            <a:off x="755576" y="1412776"/>
            <a:ext cx="7467600" cy="4429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altLang="en-US" sz="3200" dirty="0" smtClean="0"/>
              <a:t>Word to be defined: PREDICTION</a:t>
            </a:r>
          </a:p>
          <a:p>
            <a:pPr lvl="1"/>
            <a:r>
              <a:rPr lang="en-US" altLang="en-US" sz="3200" dirty="0" smtClean="0"/>
              <a:t>A statement saying something will happen in the future</a:t>
            </a:r>
          </a:p>
          <a:p>
            <a:r>
              <a:rPr lang="en-US" altLang="en-US" sz="3200" dirty="0" smtClean="0"/>
              <a:t>Student-friendly language:</a:t>
            </a:r>
          </a:p>
          <a:p>
            <a:pPr lvl="1"/>
            <a:r>
              <a:rPr lang="en-US" altLang="en-US" sz="3200" dirty="0" smtClean="0"/>
              <a:t>I can make predictions.</a:t>
            </a:r>
          </a:p>
          <a:p>
            <a:pPr lvl="1"/>
            <a:r>
              <a:rPr lang="en-US" altLang="en-US" sz="3200" dirty="0" smtClean="0"/>
              <a:t>This means I can use information from what I read to guess at what will happen next.</a:t>
            </a:r>
          </a:p>
        </p:txBody>
      </p:sp>
    </p:spTree>
    <p:extLst>
      <p:ext uri="{BB962C8B-B14F-4D97-AF65-F5344CB8AC3E}">
        <p14:creationId xmlns:p14="http://schemas.microsoft.com/office/powerpoint/2010/main" val="124482210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b="1" dirty="0" smtClean="0"/>
              <a:t>Plan For The Day</a:t>
            </a:r>
            <a:endParaRPr lang="en-US" b="1" dirty="0"/>
          </a:p>
        </p:txBody>
      </p:sp>
      <p:sp>
        <p:nvSpPr>
          <p:cNvPr id="3" name="Content Placeholder 2"/>
          <p:cNvSpPr>
            <a:spLocks noGrp="1"/>
          </p:cNvSpPr>
          <p:nvPr>
            <p:ph idx="1"/>
          </p:nvPr>
        </p:nvSpPr>
        <p:spPr>
          <a:xfrm>
            <a:off x="467544" y="1988840"/>
            <a:ext cx="8229600" cy="4081640"/>
          </a:xfrm>
        </p:spPr>
        <p:txBody>
          <a:bodyPr/>
          <a:lstStyle/>
          <a:p>
            <a:r>
              <a:rPr lang="en-US" dirty="0" smtClean="0"/>
              <a:t>Curriculum, Instruction and Assessment</a:t>
            </a:r>
          </a:p>
          <a:p>
            <a:r>
              <a:rPr lang="en-US" dirty="0" smtClean="0"/>
              <a:t>What is Assessment?</a:t>
            </a:r>
          </a:p>
          <a:p>
            <a:r>
              <a:rPr lang="en-US" dirty="0" smtClean="0"/>
              <a:t>Instructional Design Model (UBD)</a:t>
            </a:r>
          </a:p>
          <a:p>
            <a:r>
              <a:rPr lang="en-US" dirty="0" smtClean="0"/>
              <a:t>Target-Method </a:t>
            </a:r>
            <a:r>
              <a:rPr lang="en-US" dirty="0" smtClean="0"/>
              <a:t>Match</a:t>
            </a:r>
          </a:p>
          <a:p>
            <a:r>
              <a:rPr lang="en-US" dirty="0" smtClean="0"/>
              <a:t>Practice, Practice, Practice!</a:t>
            </a:r>
            <a:endParaRPr lang="en-US" dirty="0" smtClean="0"/>
          </a:p>
          <a:p>
            <a:pPr marL="0" indent="0">
              <a:buNone/>
            </a:pPr>
            <a:endParaRPr lang="en-US" dirty="0" smtClean="0"/>
          </a:p>
        </p:txBody>
      </p:sp>
    </p:spTree>
    <p:extLst>
      <p:ext uri="{BB962C8B-B14F-4D97-AF65-F5344CB8AC3E}">
        <p14:creationId xmlns:p14="http://schemas.microsoft.com/office/powerpoint/2010/main" val="9982815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fontAlgn="auto">
              <a:spcAft>
                <a:spcPts val="0"/>
              </a:spcAft>
              <a:defRPr/>
            </a:pPr>
            <a:r>
              <a:rPr lang="en-US" sz="4800" b="1" dirty="0" smtClean="0">
                <a:effectLst>
                  <a:outerShdw blurRad="38100" dist="38100" dir="2700000" algn="tl">
                    <a:srgbClr val="000000">
                      <a:alpha val="43137"/>
                    </a:srgbClr>
                  </a:outerShdw>
                </a:effectLst>
                <a:ea typeface="+mj-ea"/>
              </a:rPr>
              <a:t>4 </a:t>
            </a:r>
            <a:r>
              <a:rPr lang="en-US" sz="4800" b="1" dirty="0">
                <a:effectLst>
                  <a:outerShdw blurRad="38100" dist="38100" dir="2700000" algn="tl">
                    <a:srgbClr val="000000">
                      <a:alpha val="43137"/>
                    </a:srgbClr>
                  </a:outerShdw>
                </a:effectLst>
              </a:rPr>
              <a:t>T</a:t>
            </a:r>
            <a:r>
              <a:rPr lang="en-US" sz="4800" b="1" dirty="0" smtClean="0">
                <a:effectLst>
                  <a:outerShdw blurRad="38100" dist="38100" dir="2700000" algn="tl">
                    <a:srgbClr val="000000">
                      <a:alpha val="43137"/>
                    </a:srgbClr>
                  </a:outerShdw>
                </a:effectLst>
                <a:ea typeface="+mj-ea"/>
              </a:rPr>
              <a:t>ypes </a:t>
            </a:r>
            <a:r>
              <a:rPr lang="en-US" sz="4800" b="1" dirty="0" smtClean="0">
                <a:solidFill>
                  <a:srgbClr val="C00000"/>
                </a:solidFill>
                <a:effectLst>
                  <a:outerShdw blurRad="38100" dist="38100" dir="2700000" algn="tl">
                    <a:srgbClr val="000000">
                      <a:alpha val="43137"/>
                    </a:srgbClr>
                  </a:outerShdw>
                </a:effectLst>
                <a:ea typeface="+mj-ea"/>
              </a:rPr>
              <a:t>Learning </a:t>
            </a:r>
            <a:r>
              <a:rPr lang="en-US" sz="4800" b="1" dirty="0">
                <a:solidFill>
                  <a:srgbClr val="C00000"/>
                </a:solidFill>
                <a:effectLst>
                  <a:outerShdw blurRad="38100" dist="38100" dir="2700000" algn="tl">
                    <a:srgbClr val="000000">
                      <a:alpha val="43137"/>
                    </a:srgbClr>
                  </a:outerShdw>
                </a:effectLst>
                <a:ea typeface="+mj-ea"/>
              </a:rPr>
              <a:t>Targets</a:t>
            </a:r>
          </a:p>
        </p:txBody>
      </p:sp>
      <p:sp>
        <p:nvSpPr>
          <p:cNvPr id="5122" name="Rectangle 3"/>
          <p:cNvSpPr>
            <a:spLocks noGrp="1" noChangeArrowheads="1"/>
          </p:cNvSpPr>
          <p:nvPr>
            <p:ph idx="1"/>
          </p:nvPr>
        </p:nvSpPr>
        <p:spPr/>
        <p:txBody>
          <a:bodyPr/>
          <a:lstStyle/>
          <a:p>
            <a:r>
              <a:rPr lang="en-US" altLang="en-US" dirty="0" smtClean="0"/>
              <a:t>Knowledge</a:t>
            </a:r>
          </a:p>
          <a:p>
            <a:r>
              <a:rPr lang="en-US" altLang="en-US" dirty="0" smtClean="0"/>
              <a:t>Reasoning</a:t>
            </a:r>
          </a:p>
          <a:p>
            <a:r>
              <a:rPr lang="en-US" altLang="en-US" dirty="0" smtClean="0"/>
              <a:t>Performance/Skill</a:t>
            </a:r>
          </a:p>
          <a:p>
            <a:r>
              <a:rPr lang="en-US" altLang="en-US" dirty="0" smtClean="0"/>
              <a:t>Product</a:t>
            </a:r>
          </a:p>
          <a:p>
            <a:pPr lvl="1"/>
            <a:endParaRPr lang="en-US" altLang="en-US" dirty="0" smtClean="0"/>
          </a:p>
        </p:txBody>
      </p:sp>
    </p:spTree>
    <p:extLst>
      <p:ext uri="{BB962C8B-B14F-4D97-AF65-F5344CB8AC3E}">
        <p14:creationId xmlns:p14="http://schemas.microsoft.com/office/powerpoint/2010/main" val="821863334"/>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77033" y="332656"/>
            <a:ext cx="8229600" cy="1066800"/>
          </a:xfrm>
        </p:spPr>
        <p:txBody>
          <a:bodyPr wrap="square" numCol="1" anchorCtr="0" compatLnSpc="1">
            <a:prstTxWarp prst="textNoShape">
              <a:avLst/>
            </a:prstTxWarp>
            <a:noAutofit/>
          </a:bodyPr>
          <a:lstStyle/>
          <a:p>
            <a:r>
              <a:rPr lang="en-US" altLang="en-US" sz="4000" b="1" dirty="0" smtClean="0">
                <a:effectLst>
                  <a:outerShdw blurRad="38100" dist="38100" dir="2700000" algn="tl">
                    <a:srgbClr val="000000">
                      <a:alpha val="43137"/>
                    </a:srgbClr>
                  </a:outerShdw>
                </a:effectLst>
              </a:rPr>
              <a:t>Why It</a:t>
            </a:r>
            <a:r>
              <a:rPr lang="en-US" altLang="en-US" sz="4000" b="1" dirty="0" smtClean="0">
                <a:effectLst>
                  <a:outerShdw blurRad="38100" dist="38100" dir="2700000" algn="tl">
                    <a:srgbClr val="000000">
                      <a:alpha val="43137"/>
                    </a:srgbClr>
                  </a:outerShdw>
                </a:effectLst>
                <a:latin typeface="Arial" pitchFamily="34" charset="0"/>
              </a:rPr>
              <a:t>’</a:t>
            </a:r>
            <a:r>
              <a:rPr lang="en-US" altLang="ja-JP" sz="4000" b="1" dirty="0" smtClean="0">
                <a:effectLst>
                  <a:outerShdw blurRad="38100" dist="38100" dir="2700000" algn="tl">
                    <a:srgbClr val="000000">
                      <a:alpha val="43137"/>
                    </a:srgbClr>
                  </a:outerShdw>
                </a:effectLst>
              </a:rPr>
              <a:t>s Important to Determine </a:t>
            </a:r>
            <a:r>
              <a:rPr lang="en-US" altLang="ja-JP" sz="4000" b="1" dirty="0" smtClean="0">
                <a:solidFill>
                  <a:srgbClr val="C00000"/>
                </a:solidFill>
                <a:effectLst>
                  <a:outerShdw blurRad="38100" dist="38100" dir="2700000" algn="tl">
                    <a:srgbClr val="000000">
                      <a:alpha val="43137"/>
                    </a:srgbClr>
                  </a:outerShdw>
                </a:effectLst>
              </a:rPr>
              <a:t>Target</a:t>
            </a:r>
            <a:r>
              <a:rPr lang="en-US" altLang="ja-JP" sz="4000" b="1" dirty="0" smtClean="0">
                <a:effectLst>
                  <a:outerShdw blurRad="38100" dist="38100" dir="2700000" algn="tl">
                    <a:srgbClr val="000000">
                      <a:alpha val="43137"/>
                    </a:srgbClr>
                  </a:outerShdw>
                </a:effectLst>
              </a:rPr>
              <a:t> Type</a:t>
            </a:r>
            <a:endParaRPr lang="en-US" altLang="en-US" sz="4000" b="1" dirty="0" smtClean="0">
              <a:effectLst>
                <a:outerShdw blurRad="38100" dist="38100" dir="2700000" algn="tl">
                  <a:srgbClr val="000000">
                    <a:alpha val="43137"/>
                  </a:srgbClr>
                </a:outerShdw>
              </a:effectLst>
            </a:endParaRPr>
          </a:p>
        </p:txBody>
      </p:sp>
      <p:sp>
        <p:nvSpPr>
          <p:cNvPr id="7170" name="Rectangle 3"/>
          <p:cNvSpPr>
            <a:spLocks noGrp="1" noChangeArrowheads="1"/>
          </p:cNvSpPr>
          <p:nvPr>
            <p:ph idx="1"/>
          </p:nvPr>
        </p:nvSpPr>
        <p:spPr/>
        <p:txBody>
          <a:bodyPr/>
          <a:lstStyle/>
          <a:p>
            <a:r>
              <a:rPr lang="en-US" altLang="en-US" i="1" dirty="0" smtClean="0"/>
              <a:t>Know if the assessment adequately covers what we taught</a:t>
            </a:r>
          </a:p>
          <a:p>
            <a:r>
              <a:rPr lang="en-US" altLang="en-US" dirty="0" smtClean="0"/>
              <a:t>Correctly identify what students know and don</a:t>
            </a:r>
            <a:r>
              <a:rPr lang="en-US" altLang="en-US" dirty="0" smtClean="0">
                <a:latin typeface="Arial" pitchFamily="34" charset="0"/>
                <a:ea typeface="MS Mincho" pitchFamily="49" charset="-128"/>
              </a:rPr>
              <a:t>’</a:t>
            </a:r>
            <a:r>
              <a:rPr lang="en-US" altLang="ja-JP" dirty="0" smtClean="0"/>
              <a:t>t know</a:t>
            </a:r>
          </a:p>
          <a:p>
            <a:r>
              <a:rPr lang="en-US" altLang="en-US" dirty="0" smtClean="0"/>
              <a:t>Keep track of student learning target by target or standard by standard</a:t>
            </a:r>
          </a:p>
          <a:p>
            <a:r>
              <a:rPr lang="en-US" altLang="en-US" dirty="0" smtClean="0"/>
              <a:t>Helps determine </a:t>
            </a:r>
            <a:r>
              <a:rPr lang="en-US" altLang="en-US" b="1" i="1" dirty="0" smtClean="0">
                <a:effectLst>
                  <a:outerShdw blurRad="38100" dist="38100" dir="2700000" algn="tl">
                    <a:srgbClr val="000000">
                      <a:alpha val="43137"/>
                    </a:srgbClr>
                  </a:outerShdw>
                </a:effectLst>
              </a:rPr>
              <a:t>HOW</a:t>
            </a:r>
            <a:r>
              <a:rPr lang="en-US" altLang="en-US" dirty="0" smtClean="0"/>
              <a:t> to assess (</a:t>
            </a:r>
            <a:r>
              <a:rPr lang="en-US" altLang="en-US" b="1" dirty="0" smtClean="0">
                <a:solidFill>
                  <a:srgbClr val="FF66CC"/>
                </a:solidFill>
              </a:rPr>
              <a:t>method</a:t>
            </a:r>
            <a:r>
              <a:rPr lang="en-US" altLang="en-US" dirty="0" smtClean="0"/>
              <a:t>)</a:t>
            </a:r>
          </a:p>
          <a:p>
            <a:endParaRPr lang="en-US" altLang="en-US" dirty="0" smtClean="0"/>
          </a:p>
        </p:txBody>
      </p:sp>
    </p:spTree>
    <p:extLst>
      <p:ext uri="{BB962C8B-B14F-4D97-AF65-F5344CB8AC3E}">
        <p14:creationId xmlns:p14="http://schemas.microsoft.com/office/powerpoint/2010/main" val="1508202818"/>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251520" y="304800"/>
            <a:ext cx="8784976" cy="1066800"/>
          </a:xfrm>
        </p:spPr>
        <p:txBody>
          <a:bodyPr>
            <a:noAutofit/>
          </a:bodyPr>
          <a:lstStyle/>
          <a:p>
            <a:pPr fontAlgn="auto">
              <a:spcAft>
                <a:spcPts val="0"/>
              </a:spcAft>
              <a:defRPr/>
            </a:pPr>
            <a:r>
              <a:rPr lang="en-US" sz="4000" b="1" dirty="0">
                <a:solidFill>
                  <a:srgbClr val="C00000"/>
                </a:solidFill>
                <a:effectLst>
                  <a:outerShdw blurRad="38100" dist="38100" dir="2700000" algn="tl">
                    <a:srgbClr val="000000">
                      <a:alpha val="43137"/>
                    </a:srgbClr>
                  </a:outerShdw>
                </a:effectLst>
                <a:ea typeface="+mj-ea"/>
              </a:rPr>
              <a:t>Target </a:t>
            </a:r>
            <a:r>
              <a:rPr lang="en-US" sz="4000" b="1" dirty="0">
                <a:effectLst>
                  <a:outerShdw blurRad="38100" dist="38100" dir="2700000" algn="tl">
                    <a:srgbClr val="000000">
                      <a:alpha val="43137"/>
                    </a:srgbClr>
                  </a:outerShdw>
                </a:effectLst>
                <a:ea typeface="+mj-ea"/>
              </a:rPr>
              <a:t>-</a:t>
            </a:r>
            <a:r>
              <a:rPr lang="en-US" sz="4000" b="1" dirty="0">
                <a:solidFill>
                  <a:srgbClr val="FF66CC"/>
                </a:solidFill>
                <a:effectLst>
                  <a:outerShdw blurRad="38100" dist="38100" dir="2700000" algn="tl">
                    <a:srgbClr val="000000">
                      <a:alpha val="43137"/>
                    </a:srgbClr>
                  </a:outerShdw>
                </a:effectLst>
                <a:ea typeface="+mj-ea"/>
              </a:rPr>
              <a:t>Method</a:t>
            </a:r>
            <a:r>
              <a:rPr lang="en-US" sz="4000" b="1" dirty="0">
                <a:effectLst>
                  <a:outerShdw blurRad="38100" dist="38100" dir="2700000" algn="tl">
                    <a:srgbClr val="000000">
                      <a:alpha val="43137"/>
                    </a:srgbClr>
                  </a:outerShdw>
                </a:effectLst>
                <a:ea typeface="+mj-ea"/>
              </a:rPr>
              <a:t> Match: </a:t>
            </a:r>
            <a:br>
              <a:rPr lang="en-US" sz="4000" b="1" dirty="0">
                <a:effectLst>
                  <a:outerShdw blurRad="38100" dist="38100" dir="2700000" algn="tl">
                    <a:srgbClr val="000000">
                      <a:alpha val="43137"/>
                    </a:srgbClr>
                  </a:outerShdw>
                </a:effectLst>
                <a:ea typeface="+mj-ea"/>
              </a:rPr>
            </a:br>
            <a:r>
              <a:rPr lang="en-US" sz="4000" b="1" dirty="0">
                <a:effectLst>
                  <a:outerShdw blurRad="38100" dist="38100" dir="2700000" algn="tl">
                    <a:srgbClr val="000000">
                      <a:alpha val="43137"/>
                    </a:srgbClr>
                  </a:outerShdw>
                </a:effectLst>
                <a:ea typeface="+mj-ea"/>
              </a:rPr>
              <a:t>What is it?</a:t>
            </a:r>
          </a:p>
        </p:txBody>
      </p:sp>
      <p:sp>
        <p:nvSpPr>
          <p:cNvPr id="9218" name="Rectangle 3"/>
          <p:cNvSpPr>
            <a:spLocks noGrp="1" noChangeArrowheads="1"/>
          </p:cNvSpPr>
          <p:nvPr>
            <p:ph idx="1"/>
          </p:nvPr>
        </p:nvSpPr>
        <p:spPr>
          <a:xfrm>
            <a:off x="609600" y="2437356"/>
            <a:ext cx="7924800" cy="4419600"/>
          </a:xfrm>
        </p:spPr>
        <p:txBody>
          <a:bodyPr/>
          <a:lstStyle/>
          <a:p>
            <a:r>
              <a:rPr lang="en-US" altLang="en-US" dirty="0" smtClean="0"/>
              <a:t>A way to design </a:t>
            </a:r>
            <a:r>
              <a:rPr lang="en-US" altLang="en-US" i="1" dirty="0" smtClean="0"/>
              <a:t>assessments</a:t>
            </a:r>
            <a:r>
              <a:rPr lang="en-US" altLang="en-US" dirty="0" smtClean="0"/>
              <a:t> that cover our </a:t>
            </a:r>
            <a:r>
              <a:rPr lang="en-US" altLang="en-US" i="1" dirty="0" smtClean="0"/>
              <a:t>targets</a:t>
            </a:r>
            <a:endParaRPr lang="en-US" altLang="en-US" dirty="0" smtClean="0"/>
          </a:p>
          <a:p>
            <a:r>
              <a:rPr lang="en-US" altLang="en-US" dirty="0" smtClean="0"/>
              <a:t>Answers</a:t>
            </a:r>
            <a:r>
              <a:rPr lang="ja-JP" altLang="en-US" dirty="0">
                <a:latin typeface="Arial" pitchFamily="34" charset="0"/>
                <a:ea typeface="MS Mincho" pitchFamily="49" charset="-128"/>
              </a:rPr>
              <a:t> </a:t>
            </a:r>
            <a:r>
              <a:rPr lang="en-US" altLang="ja-JP" dirty="0" smtClean="0">
                <a:latin typeface="Arial" pitchFamily="34" charset="0"/>
                <a:ea typeface="MS Mincho" pitchFamily="49" charset="-128"/>
              </a:rPr>
              <a:t>“</a:t>
            </a:r>
            <a:r>
              <a:rPr lang="en-US" altLang="ja-JP" dirty="0" smtClean="0"/>
              <a:t>ASSESS HOW?</a:t>
            </a:r>
            <a:r>
              <a:rPr lang="ja-JP" altLang="en-US" dirty="0" smtClean="0">
                <a:latin typeface="Arial" pitchFamily="34" charset="0"/>
                <a:ea typeface="MS Mincho" pitchFamily="49" charset="-128"/>
              </a:rPr>
              <a:t>”</a:t>
            </a:r>
            <a:endParaRPr lang="en-US" altLang="en-US" dirty="0" smtClean="0"/>
          </a:p>
        </p:txBody>
      </p:sp>
    </p:spTree>
    <p:extLst>
      <p:ext uri="{BB962C8B-B14F-4D97-AF65-F5344CB8AC3E}">
        <p14:creationId xmlns:p14="http://schemas.microsoft.com/office/powerpoint/2010/main" val="2906832759"/>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Autofit/>
          </a:bodyPr>
          <a:lstStyle/>
          <a:p>
            <a:pPr fontAlgn="auto">
              <a:spcAft>
                <a:spcPts val="0"/>
              </a:spcAft>
              <a:defRPr/>
            </a:pPr>
            <a:r>
              <a:rPr lang="en-US" b="1" dirty="0" smtClean="0">
                <a:effectLst>
                  <a:outerShdw blurRad="38100" dist="38100" dir="2700000" algn="tl">
                    <a:srgbClr val="000000">
                      <a:alpha val="43137"/>
                    </a:srgbClr>
                  </a:outerShdw>
                </a:effectLst>
                <a:ea typeface="+mj-ea"/>
              </a:rPr>
              <a:t>Types </a:t>
            </a:r>
            <a:r>
              <a:rPr lang="en-US" b="1" dirty="0">
                <a:effectLst>
                  <a:outerShdw blurRad="38100" dist="38100" dir="2700000" algn="tl">
                    <a:srgbClr val="000000">
                      <a:alpha val="43137"/>
                    </a:srgbClr>
                  </a:outerShdw>
                </a:effectLst>
                <a:ea typeface="+mj-ea"/>
              </a:rPr>
              <a:t>of Assessment </a:t>
            </a:r>
            <a:r>
              <a:rPr lang="en-US" b="1" dirty="0" smtClean="0">
                <a:solidFill>
                  <a:srgbClr val="FF66CC"/>
                </a:solidFill>
                <a:effectLst>
                  <a:outerShdw blurRad="38100" dist="38100" dir="2700000" algn="tl">
                    <a:srgbClr val="000000">
                      <a:alpha val="43137"/>
                    </a:srgbClr>
                  </a:outerShdw>
                </a:effectLst>
                <a:ea typeface="+mj-ea"/>
              </a:rPr>
              <a:t>Method</a:t>
            </a:r>
            <a:endParaRPr lang="en-US" b="1" dirty="0">
              <a:effectLst>
                <a:outerShdw blurRad="38100" dist="38100" dir="2700000" algn="tl">
                  <a:srgbClr val="000000">
                    <a:alpha val="43137"/>
                  </a:srgbClr>
                </a:outerShdw>
              </a:effectLst>
              <a:ea typeface="+mj-ea"/>
            </a:endParaRPr>
          </a:p>
        </p:txBody>
      </p:sp>
      <p:sp>
        <p:nvSpPr>
          <p:cNvPr id="10242" name="Rectangle 3"/>
          <p:cNvSpPr>
            <a:spLocks noGrp="1" noChangeArrowheads="1"/>
          </p:cNvSpPr>
          <p:nvPr>
            <p:ph idx="1"/>
          </p:nvPr>
        </p:nvSpPr>
        <p:spPr/>
        <p:txBody>
          <a:bodyPr/>
          <a:lstStyle/>
          <a:p>
            <a:r>
              <a:rPr lang="en-US" altLang="en-US" dirty="0" smtClean="0"/>
              <a:t>Selected response &amp; short answer</a:t>
            </a:r>
          </a:p>
          <a:p>
            <a:r>
              <a:rPr lang="en-US" altLang="en-US" dirty="0" smtClean="0"/>
              <a:t>Extended written response</a:t>
            </a:r>
          </a:p>
          <a:p>
            <a:r>
              <a:rPr lang="en-US" altLang="en-US" dirty="0" smtClean="0"/>
              <a:t>Performance assessment</a:t>
            </a:r>
          </a:p>
          <a:p>
            <a:r>
              <a:rPr lang="en-US" altLang="en-US" dirty="0" smtClean="0"/>
              <a:t>Personal communication</a:t>
            </a:r>
          </a:p>
        </p:txBody>
      </p:sp>
    </p:spTree>
    <p:extLst>
      <p:ext uri="{BB962C8B-B14F-4D97-AF65-F5344CB8AC3E}">
        <p14:creationId xmlns:p14="http://schemas.microsoft.com/office/powerpoint/2010/main" val="7264415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fontAlgn="auto">
              <a:spcAft>
                <a:spcPts val="0"/>
              </a:spcAft>
              <a:defRPr/>
            </a:pPr>
            <a:r>
              <a:rPr lang="en-US" b="1" dirty="0" smtClean="0">
                <a:solidFill>
                  <a:srgbClr val="FF66CC"/>
                </a:solidFill>
                <a:effectLst>
                  <a:outerShdw blurRad="38100" dist="38100" dir="2700000" algn="tl">
                    <a:srgbClr val="000000">
                      <a:alpha val="43137"/>
                    </a:srgbClr>
                  </a:outerShdw>
                </a:effectLst>
                <a:ea typeface="+mj-ea"/>
              </a:rPr>
              <a:t>Selected </a:t>
            </a:r>
            <a:r>
              <a:rPr lang="en-US" b="1" dirty="0">
                <a:solidFill>
                  <a:srgbClr val="FF66CC"/>
                </a:solidFill>
                <a:effectLst>
                  <a:outerShdw blurRad="38100" dist="38100" dir="2700000" algn="tl">
                    <a:srgbClr val="000000">
                      <a:alpha val="43137"/>
                    </a:srgbClr>
                  </a:outerShdw>
                </a:effectLst>
                <a:ea typeface="+mj-ea"/>
              </a:rPr>
              <a:t>Response (SR)</a:t>
            </a:r>
            <a:r>
              <a:rPr lang="en-US" b="1" dirty="0">
                <a:effectLst>
                  <a:outerShdw blurRad="38100" dist="38100" dir="2700000" algn="tl">
                    <a:srgbClr val="000000">
                      <a:alpha val="43137"/>
                    </a:srgbClr>
                  </a:outerShdw>
                </a:effectLst>
                <a:ea typeface="+mj-ea"/>
              </a:rPr>
              <a:t>	</a:t>
            </a:r>
          </a:p>
        </p:txBody>
      </p:sp>
      <p:sp>
        <p:nvSpPr>
          <p:cNvPr id="11266" name="Rectangle 3"/>
          <p:cNvSpPr>
            <a:spLocks noGrp="1" noChangeArrowheads="1"/>
          </p:cNvSpPr>
          <p:nvPr>
            <p:ph idx="1"/>
          </p:nvPr>
        </p:nvSpPr>
        <p:spPr>
          <a:xfrm>
            <a:off x="467544" y="1340768"/>
            <a:ext cx="8229600" cy="4525963"/>
          </a:xfrm>
        </p:spPr>
        <p:txBody>
          <a:bodyPr/>
          <a:lstStyle/>
          <a:p>
            <a:pPr>
              <a:lnSpc>
                <a:spcPct val="90000"/>
              </a:lnSpc>
            </a:pPr>
            <a:r>
              <a:rPr lang="en-US" altLang="en-US" sz="2800" dirty="0" smtClean="0"/>
              <a:t>Students select correct or best response from a list provided</a:t>
            </a:r>
          </a:p>
          <a:p>
            <a:pPr>
              <a:lnSpc>
                <a:spcPct val="90000"/>
              </a:lnSpc>
            </a:pPr>
            <a:r>
              <a:rPr lang="en-US" altLang="en-US" sz="2800" dirty="0" smtClean="0"/>
              <a:t>Students</a:t>
            </a:r>
            <a:r>
              <a:rPr lang="en-US" altLang="en-US" dirty="0" smtClean="0">
                <a:latin typeface="Arial" pitchFamily="34" charset="0"/>
                <a:ea typeface="MS Mincho" pitchFamily="49" charset="-128"/>
              </a:rPr>
              <a:t>’ </a:t>
            </a:r>
            <a:r>
              <a:rPr lang="en-US" altLang="ja-JP" sz="2800" dirty="0" smtClean="0"/>
              <a:t>scores are figured as the number or proportion of questions answered correctly</a:t>
            </a:r>
          </a:p>
          <a:p>
            <a:pPr>
              <a:lnSpc>
                <a:spcPct val="90000"/>
              </a:lnSpc>
            </a:pPr>
            <a:r>
              <a:rPr lang="en-US" altLang="en-US" sz="2800" dirty="0" smtClean="0"/>
              <a:t>Formats include:</a:t>
            </a:r>
          </a:p>
          <a:p>
            <a:pPr lvl="1">
              <a:lnSpc>
                <a:spcPct val="90000"/>
              </a:lnSpc>
            </a:pPr>
            <a:r>
              <a:rPr lang="en-US" altLang="en-US" sz="2400" dirty="0" smtClean="0"/>
              <a:t>Multiple choice</a:t>
            </a:r>
          </a:p>
          <a:p>
            <a:pPr lvl="1">
              <a:lnSpc>
                <a:spcPct val="90000"/>
              </a:lnSpc>
            </a:pPr>
            <a:r>
              <a:rPr lang="en-US" altLang="en-US" sz="2400" dirty="0" smtClean="0"/>
              <a:t>True/false</a:t>
            </a:r>
          </a:p>
          <a:p>
            <a:pPr lvl="1">
              <a:lnSpc>
                <a:spcPct val="90000"/>
              </a:lnSpc>
            </a:pPr>
            <a:r>
              <a:rPr lang="en-US" altLang="en-US" sz="2400" dirty="0" smtClean="0"/>
              <a:t>Matching</a:t>
            </a:r>
          </a:p>
          <a:p>
            <a:pPr lvl="1">
              <a:lnSpc>
                <a:spcPct val="90000"/>
              </a:lnSpc>
            </a:pPr>
            <a:r>
              <a:rPr lang="en-US" altLang="en-US" sz="2400" dirty="0" smtClean="0"/>
              <a:t>Short answer</a:t>
            </a:r>
          </a:p>
          <a:p>
            <a:pPr lvl="1">
              <a:lnSpc>
                <a:spcPct val="90000"/>
              </a:lnSpc>
            </a:pPr>
            <a:r>
              <a:rPr lang="en-US" altLang="en-US" sz="2400" dirty="0" smtClean="0"/>
              <a:t>Fill-in questions</a:t>
            </a:r>
          </a:p>
        </p:txBody>
      </p:sp>
    </p:spTree>
    <p:extLst>
      <p:ext uri="{BB962C8B-B14F-4D97-AF65-F5344CB8AC3E}">
        <p14:creationId xmlns:p14="http://schemas.microsoft.com/office/powerpoint/2010/main" val="31344837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fontAlgn="auto">
              <a:spcAft>
                <a:spcPts val="0"/>
              </a:spcAft>
              <a:defRPr/>
            </a:pPr>
            <a:r>
              <a:rPr lang="en-US" sz="3800" b="1" dirty="0" smtClean="0">
                <a:solidFill>
                  <a:srgbClr val="FF66CC"/>
                </a:solidFill>
                <a:effectLst>
                  <a:outerShdw blurRad="38100" dist="38100" dir="2700000" algn="tl">
                    <a:srgbClr val="000000">
                      <a:alpha val="43137"/>
                    </a:srgbClr>
                  </a:outerShdw>
                </a:effectLst>
                <a:ea typeface="+mj-ea"/>
              </a:rPr>
              <a:t>Extended </a:t>
            </a:r>
            <a:r>
              <a:rPr lang="en-US" sz="3800" b="1" dirty="0">
                <a:solidFill>
                  <a:srgbClr val="FF66CC"/>
                </a:solidFill>
                <a:effectLst>
                  <a:outerShdw blurRad="38100" dist="38100" dir="2700000" algn="tl">
                    <a:srgbClr val="000000">
                      <a:alpha val="43137"/>
                    </a:srgbClr>
                  </a:outerShdw>
                </a:effectLst>
                <a:ea typeface="+mj-ea"/>
              </a:rPr>
              <a:t>Written Response (EWR)</a:t>
            </a:r>
          </a:p>
        </p:txBody>
      </p:sp>
      <p:sp>
        <p:nvSpPr>
          <p:cNvPr id="12290" name="Rectangle 3"/>
          <p:cNvSpPr>
            <a:spLocks noGrp="1" noChangeArrowheads="1"/>
          </p:cNvSpPr>
          <p:nvPr>
            <p:ph idx="1"/>
          </p:nvPr>
        </p:nvSpPr>
        <p:spPr>
          <a:xfrm>
            <a:off x="395536" y="1412776"/>
            <a:ext cx="8229600" cy="4525963"/>
          </a:xfrm>
        </p:spPr>
        <p:txBody>
          <a:bodyPr/>
          <a:lstStyle/>
          <a:p>
            <a:pPr>
              <a:lnSpc>
                <a:spcPct val="90000"/>
              </a:lnSpc>
            </a:pPr>
            <a:r>
              <a:rPr lang="en-US" altLang="en-US" sz="2800" dirty="0" smtClean="0"/>
              <a:t>Requires students to construct a written answer in response to a question or task (not select one from a list)</a:t>
            </a:r>
          </a:p>
          <a:p>
            <a:pPr>
              <a:lnSpc>
                <a:spcPct val="90000"/>
              </a:lnSpc>
            </a:pPr>
            <a:r>
              <a:rPr lang="en-US" altLang="en-US" dirty="0"/>
              <a:t>E</a:t>
            </a:r>
            <a:r>
              <a:rPr lang="en-US" altLang="en-US" sz="2800" dirty="0" smtClean="0"/>
              <a:t>xtended = several sentences in length</a:t>
            </a:r>
          </a:p>
          <a:p>
            <a:pPr>
              <a:lnSpc>
                <a:spcPct val="90000"/>
              </a:lnSpc>
            </a:pPr>
            <a:r>
              <a:rPr lang="en-US" altLang="en-US" sz="2800" dirty="0" smtClean="0"/>
              <a:t>Examples:</a:t>
            </a:r>
          </a:p>
          <a:p>
            <a:pPr lvl="1">
              <a:lnSpc>
                <a:spcPct val="90000"/>
              </a:lnSpc>
            </a:pPr>
            <a:r>
              <a:rPr lang="en-US" altLang="en-US" sz="2400" dirty="0" smtClean="0"/>
              <a:t>Compare pieces of literature</a:t>
            </a:r>
          </a:p>
          <a:p>
            <a:pPr lvl="1">
              <a:lnSpc>
                <a:spcPct val="90000"/>
              </a:lnSpc>
            </a:pPr>
            <a:r>
              <a:rPr lang="en-US" altLang="en-US" sz="2400" dirty="0" smtClean="0"/>
              <a:t>Solve a math problem, show &amp; explain work</a:t>
            </a:r>
          </a:p>
          <a:p>
            <a:pPr lvl="1">
              <a:lnSpc>
                <a:spcPct val="90000"/>
              </a:lnSpc>
            </a:pPr>
            <a:r>
              <a:rPr lang="en-US" altLang="en-US" sz="2400" dirty="0" smtClean="0"/>
              <a:t>Interpret music, scientific info. or polling data</a:t>
            </a:r>
          </a:p>
          <a:p>
            <a:pPr lvl="1">
              <a:lnSpc>
                <a:spcPct val="90000"/>
              </a:lnSpc>
            </a:pPr>
            <a:r>
              <a:rPr lang="en-US" altLang="en-US" sz="2400" dirty="0" smtClean="0"/>
              <a:t>Analyze artwork</a:t>
            </a:r>
          </a:p>
          <a:p>
            <a:pPr lvl="1">
              <a:lnSpc>
                <a:spcPct val="90000"/>
              </a:lnSpc>
            </a:pPr>
            <a:r>
              <a:rPr lang="en-US" altLang="en-US" sz="2400" dirty="0" smtClean="0"/>
              <a:t>Describe in detail an economics process</a:t>
            </a:r>
          </a:p>
        </p:txBody>
      </p:sp>
    </p:spTree>
    <p:extLst>
      <p:ext uri="{BB962C8B-B14F-4D97-AF65-F5344CB8AC3E}">
        <p14:creationId xmlns:p14="http://schemas.microsoft.com/office/powerpoint/2010/main" val="2082868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28600" y="332656"/>
            <a:ext cx="8015288" cy="914400"/>
          </a:xfrm>
        </p:spPr>
        <p:txBody>
          <a:bodyPr/>
          <a:lstStyle/>
          <a:p>
            <a:pPr fontAlgn="auto">
              <a:spcAft>
                <a:spcPts val="0"/>
              </a:spcAft>
              <a:defRPr/>
            </a:pPr>
            <a:r>
              <a:rPr lang="en-US" sz="4000" b="1" dirty="0" smtClean="0">
                <a:solidFill>
                  <a:srgbClr val="FF66CC"/>
                </a:solidFill>
                <a:effectLst>
                  <a:outerShdw blurRad="38100" dist="38100" dir="2700000" algn="tl">
                    <a:srgbClr val="000000">
                      <a:alpha val="43137"/>
                    </a:srgbClr>
                  </a:outerShdw>
                </a:effectLst>
                <a:ea typeface="+mj-ea"/>
              </a:rPr>
              <a:t>Extended </a:t>
            </a:r>
            <a:r>
              <a:rPr lang="en-US" sz="4000" b="1" dirty="0">
                <a:solidFill>
                  <a:srgbClr val="FF66CC"/>
                </a:solidFill>
                <a:effectLst>
                  <a:outerShdw blurRad="38100" dist="38100" dir="2700000" algn="tl">
                    <a:srgbClr val="000000">
                      <a:alpha val="43137"/>
                    </a:srgbClr>
                  </a:outerShdw>
                </a:effectLst>
                <a:ea typeface="+mj-ea"/>
              </a:rPr>
              <a:t>Written Response</a:t>
            </a:r>
            <a:r>
              <a:rPr lang="en-US" sz="4000" b="1" dirty="0">
                <a:effectLst>
                  <a:outerShdw blurRad="38100" dist="38100" dir="2700000" algn="tl">
                    <a:srgbClr val="000000">
                      <a:alpha val="43137"/>
                    </a:srgbClr>
                  </a:outerShdw>
                </a:effectLst>
                <a:ea typeface="+mj-ea"/>
              </a:rPr>
              <a:t> </a:t>
            </a:r>
          </a:p>
        </p:txBody>
      </p:sp>
      <p:sp>
        <p:nvSpPr>
          <p:cNvPr id="13314" name="Rectangle 3"/>
          <p:cNvSpPr>
            <a:spLocks noGrp="1" noChangeArrowheads="1"/>
          </p:cNvSpPr>
          <p:nvPr>
            <p:ph idx="1"/>
          </p:nvPr>
        </p:nvSpPr>
        <p:spPr>
          <a:xfrm>
            <a:off x="683568" y="1484784"/>
            <a:ext cx="7924800" cy="4419600"/>
          </a:xfrm>
        </p:spPr>
        <p:txBody>
          <a:bodyPr/>
          <a:lstStyle/>
          <a:p>
            <a:r>
              <a:rPr lang="en-US" altLang="en-US" dirty="0" smtClean="0"/>
              <a:t>Correctness judged by:</a:t>
            </a:r>
          </a:p>
          <a:p>
            <a:pPr lvl="1"/>
            <a:r>
              <a:rPr lang="en-US" altLang="en-US" dirty="0" smtClean="0"/>
              <a:t>Giving points for specific info. present  </a:t>
            </a:r>
            <a:r>
              <a:rPr lang="en-US" altLang="en-US" b="1" u="sng" dirty="0" smtClean="0"/>
              <a:t>OR</a:t>
            </a:r>
          </a:p>
          <a:p>
            <a:pPr lvl="1"/>
            <a:r>
              <a:rPr lang="en-US" altLang="en-US" dirty="0" smtClean="0"/>
              <a:t>Use of a rubric</a:t>
            </a:r>
          </a:p>
          <a:p>
            <a:r>
              <a:rPr lang="en-US" altLang="en-US" dirty="0" smtClean="0"/>
              <a:t>Scores can be:</a:t>
            </a:r>
          </a:p>
          <a:p>
            <a:pPr lvl="1"/>
            <a:r>
              <a:rPr lang="en-US" altLang="en-US" dirty="0" smtClean="0"/>
              <a:t>Percentage of points attained  </a:t>
            </a:r>
            <a:r>
              <a:rPr lang="en-US" altLang="en-US" b="1" u="sng" dirty="0" smtClean="0"/>
              <a:t>OR</a:t>
            </a:r>
          </a:p>
          <a:p>
            <a:pPr lvl="1"/>
            <a:r>
              <a:rPr lang="en-US" altLang="en-US" dirty="0" smtClean="0"/>
              <a:t>Rubric scores</a:t>
            </a:r>
          </a:p>
          <a:p>
            <a:pPr lvl="1">
              <a:buFont typeface="Wingdings" pitchFamily="2" charset="2"/>
              <a:buNone/>
            </a:pPr>
            <a:endParaRPr lang="en-US" altLang="en-US" dirty="0" smtClean="0"/>
          </a:p>
          <a:p>
            <a:pPr lvl="1">
              <a:buFont typeface="Wingdings" pitchFamily="2" charset="2"/>
              <a:buNone/>
            </a:pPr>
            <a:endParaRPr lang="en-US" altLang="en-US" dirty="0" smtClean="0"/>
          </a:p>
          <a:p>
            <a:pPr lvl="1"/>
            <a:endParaRPr lang="en-US" altLang="en-US" dirty="0" smtClean="0"/>
          </a:p>
        </p:txBody>
      </p:sp>
    </p:spTree>
    <p:extLst>
      <p:ext uri="{BB962C8B-B14F-4D97-AF65-F5344CB8AC3E}">
        <p14:creationId xmlns:p14="http://schemas.microsoft.com/office/powerpoint/2010/main" val="36750477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467544" y="0"/>
            <a:ext cx="8229600" cy="796950"/>
          </a:xfrm>
        </p:spPr>
        <p:txBody>
          <a:bodyPr/>
          <a:lstStyle/>
          <a:p>
            <a:pPr fontAlgn="auto">
              <a:spcAft>
                <a:spcPts val="0"/>
              </a:spcAft>
              <a:defRPr/>
            </a:pPr>
            <a:r>
              <a:rPr lang="en-US" sz="3800" b="1" dirty="0" smtClean="0">
                <a:solidFill>
                  <a:srgbClr val="FF66CC"/>
                </a:solidFill>
                <a:effectLst>
                  <a:outerShdw blurRad="38100" dist="38100" dir="2700000" algn="tl">
                    <a:srgbClr val="000000">
                      <a:alpha val="43137"/>
                    </a:srgbClr>
                  </a:outerShdw>
                </a:effectLst>
                <a:ea typeface="+mj-ea"/>
              </a:rPr>
              <a:t>Performance </a:t>
            </a:r>
            <a:r>
              <a:rPr lang="en-US" sz="3800" b="1" dirty="0">
                <a:solidFill>
                  <a:srgbClr val="FF66CC"/>
                </a:solidFill>
                <a:effectLst>
                  <a:outerShdw blurRad="38100" dist="38100" dir="2700000" algn="tl">
                    <a:srgbClr val="000000">
                      <a:alpha val="43137"/>
                    </a:srgbClr>
                  </a:outerShdw>
                </a:effectLst>
                <a:ea typeface="+mj-ea"/>
              </a:rPr>
              <a:t>Assessment (PA)</a:t>
            </a:r>
          </a:p>
        </p:txBody>
      </p:sp>
      <p:sp>
        <p:nvSpPr>
          <p:cNvPr id="14338" name="Rectangle 3"/>
          <p:cNvSpPr>
            <a:spLocks noGrp="1" noChangeArrowheads="1"/>
          </p:cNvSpPr>
          <p:nvPr>
            <p:ph idx="1"/>
          </p:nvPr>
        </p:nvSpPr>
        <p:spPr>
          <a:xfrm>
            <a:off x="107504" y="836712"/>
            <a:ext cx="8712968" cy="4968552"/>
          </a:xfrm>
        </p:spPr>
        <p:txBody>
          <a:bodyPr/>
          <a:lstStyle/>
          <a:p>
            <a:r>
              <a:rPr lang="en-US" altLang="en-US" dirty="0" smtClean="0"/>
              <a:t>Based on observation &amp; judgment</a:t>
            </a:r>
          </a:p>
          <a:p>
            <a:pPr lvl="1"/>
            <a:r>
              <a:rPr lang="en-US" altLang="en-US" dirty="0" smtClean="0"/>
              <a:t>Rubric</a:t>
            </a:r>
          </a:p>
          <a:p>
            <a:r>
              <a:rPr lang="en-US" altLang="en-US" dirty="0" smtClean="0"/>
              <a:t>Judgment made on quality</a:t>
            </a:r>
          </a:p>
          <a:p>
            <a:r>
              <a:rPr lang="en-US" altLang="en-US" dirty="0" smtClean="0"/>
              <a:t>Examples:</a:t>
            </a:r>
          </a:p>
          <a:p>
            <a:pPr lvl="1"/>
            <a:r>
              <a:rPr lang="en-US" altLang="en-US" dirty="0" smtClean="0"/>
              <a:t>Playing </a:t>
            </a:r>
            <a:r>
              <a:rPr lang="en-US" altLang="en-US" dirty="0" smtClean="0"/>
              <a:t>instrument; speaking </a:t>
            </a:r>
            <a:r>
              <a:rPr lang="en-US" altLang="en-US" dirty="0" smtClean="0"/>
              <a:t>in foreign language; working in a group (the doing/process is important)</a:t>
            </a:r>
          </a:p>
          <a:p>
            <a:pPr lvl="1"/>
            <a:r>
              <a:rPr lang="en-US" altLang="en-US" dirty="0" smtClean="0"/>
              <a:t>Creating products like a lab report, term paper, work of art (quality of product is important)</a:t>
            </a:r>
          </a:p>
          <a:p>
            <a:pPr lvl="1"/>
            <a:endParaRPr lang="en-US" altLang="en-US" dirty="0" smtClean="0"/>
          </a:p>
        </p:txBody>
      </p:sp>
    </p:spTree>
    <p:extLst>
      <p:ext uri="{BB962C8B-B14F-4D97-AF65-F5344CB8AC3E}">
        <p14:creationId xmlns:p14="http://schemas.microsoft.com/office/powerpoint/2010/main" val="285079586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395536" y="188640"/>
            <a:ext cx="8229600" cy="1066800"/>
          </a:xfrm>
        </p:spPr>
        <p:txBody>
          <a:bodyPr>
            <a:normAutofit/>
          </a:bodyPr>
          <a:lstStyle/>
          <a:p>
            <a:pPr fontAlgn="auto">
              <a:spcAft>
                <a:spcPts val="0"/>
              </a:spcAft>
              <a:defRPr/>
            </a:pPr>
            <a:r>
              <a:rPr lang="en-US" b="1" dirty="0" smtClean="0">
                <a:solidFill>
                  <a:srgbClr val="FF66CC"/>
                </a:solidFill>
                <a:ea typeface="+mj-ea"/>
              </a:rPr>
              <a:t>Performance </a:t>
            </a:r>
            <a:r>
              <a:rPr lang="en-US" b="1" dirty="0">
                <a:solidFill>
                  <a:srgbClr val="FF66CC"/>
                </a:solidFill>
                <a:ea typeface="+mj-ea"/>
              </a:rPr>
              <a:t>Assessment</a:t>
            </a:r>
            <a:r>
              <a:rPr lang="en-US" b="1" dirty="0">
                <a:ea typeface="+mj-ea"/>
              </a:rPr>
              <a:t> </a:t>
            </a:r>
          </a:p>
        </p:txBody>
      </p:sp>
      <p:sp>
        <p:nvSpPr>
          <p:cNvPr id="15362" name="Rectangle 3"/>
          <p:cNvSpPr>
            <a:spLocks noGrp="1" noChangeArrowheads="1"/>
          </p:cNvSpPr>
          <p:nvPr>
            <p:ph idx="1"/>
          </p:nvPr>
        </p:nvSpPr>
        <p:spPr>
          <a:xfrm>
            <a:off x="467544" y="1268760"/>
            <a:ext cx="8229600" cy="4669536"/>
          </a:xfrm>
        </p:spPr>
        <p:txBody>
          <a:bodyPr/>
          <a:lstStyle/>
          <a:p>
            <a:r>
              <a:rPr lang="en-US" altLang="en-US" sz="2800" dirty="0" smtClean="0"/>
              <a:t>2 parts:</a:t>
            </a:r>
          </a:p>
          <a:p>
            <a:pPr lvl="1"/>
            <a:r>
              <a:rPr lang="en-US" altLang="en-US" sz="2400" dirty="0" smtClean="0"/>
              <a:t>Performance task or exercise</a:t>
            </a:r>
          </a:p>
          <a:p>
            <a:pPr lvl="1"/>
            <a:r>
              <a:rPr lang="en-US" altLang="en-US" sz="2400" dirty="0" smtClean="0"/>
              <a:t>Scoring guide/Rubric</a:t>
            </a:r>
          </a:p>
          <a:p>
            <a:r>
              <a:rPr lang="en-US" altLang="en-US" sz="2800" dirty="0" smtClean="0"/>
              <a:t>Scoring guide:</a:t>
            </a:r>
          </a:p>
          <a:p>
            <a:pPr lvl="1"/>
            <a:r>
              <a:rPr lang="en-US" altLang="en-US" sz="2400" dirty="0" smtClean="0"/>
              <a:t>Can award points for specific features of performance or product</a:t>
            </a:r>
          </a:p>
          <a:p>
            <a:pPr lvl="1"/>
            <a:r>
              <a:rPr lang="en-US" altLang="en-US" sz="2400" dirty="0" smtClean="0"/>
              <a:t>Can take form of rubric: levels of quality described</a:t>
            </a:r>
          </a:p>
          <a:p>
            <a:r>
              <a:rPr lang="en-US" altLang="en-US" sz="2800" dirty="0" smtClean="0"/>
              <a:t>Scores could be number or percent of points earned or a rubric score</a:t>
            </a:r>
          </a:p>
          <a:p>
            <a:pPr lvl="1"/>
            <a:endParaRPr lang="en-US" altLang="en-US" sz="2400" dirty="0" smtClean="0"/>
          </a:p>
        </p:txBody>
      </p:sp>
    </p:spTree>
    <p:extLst>
      <p:ext uri="{BB962C8B-B14F-4D97-AF65-F5344CB8AC3E}">
        <p14:creationId xmlns:p14="http://schemas.microsoft.com/office/powerpoint/2010/main" val="297360737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67544" y="188640"/>
            <a:ext cx="8229600" cy="936104"/>
          </a:xfrm>
        </p:spPr>
        <p:txBody>
          <a:bodyPr/>
          <a:lstStyle/>
          <a:p>
            <a:pPr fontAlgn="auto">
              <a:spcAft>
                <a:spcPts val="0"/>
              </a:spcAft>
              <a:defRPr/>
            </a:pPr>
            <a:r>
              <a:rPr lang="en-US" sz="3800" b="1" dirty="0" smtClean="0">
                <a:solidFill>
                  <a:srgbClr val="FF66CC"/>
                </a:solidFill>
                <a:ea typeface="+mj-ea"/>
              </a:rPr>
              <a:t>Personal </a:t>
            </a:r>
            <a:r>
              <a:rPr lang="en-US" sz="3800" b="1" dirty="0">
                <a:solidFill>
                  <a:srgbClr val="FF66CC"/>
                </a:solidFill>
                <a:ea typeface="+mj-ea"/>
              </a:rPr>
              <a:t>Communication (PC)</a:t>
            </a:r>
          </a:p>
        </p:txBody>
      </p:sp>
      <p:sp>
        <p:nvSpPr>
          <p:cNvPr id="16386" name="Rectangle 3"/>
          <p:cNvSpPr>
            <a:spLocks noGrp="1" noChangeArrowheads="1"/>
          </p:cNvSpPr>
          <p:nvPr>
            <p:ph idx="1"/>
          </p:nvPr>
        </p:nvSpPr>
        <p:spPr>
          <a:xfrm>
            <a:off x="467544" y="1052736"/>
            <a:ext cx="8229600" cy="4898136"/>
          </a:xfrm>
        </p:spPr>
        <p:txBody>
          <a:bodyPr/>
          <a:lstStyle/>
          <a:p>
            <a:pPr>
              <a:lnSpc>
                <a:spcPct val="80000"/>
              </a:lnSpc>
            </a:pPr>
            <a:r>
              <a:rPr lang="en-US" altLang="en-US" sz="2800" dirty="0" smtClean="0"/>
              <a:t>Find out what students have learned through interacting with them</a:t>
            </a:r>
          </a:p>
          <a:p>
            <a:pPr>
              <a:lnSpc>
                <a:spcPct val="80000"/>
              </a:lnSpc>
            </a:pPr>
            <a:r>
              <a:rPr lang="en-US" altLang="en-US" sz="2800" dirty="0" smtClean="0"/>
              <a:t>Often an informal assessment, but if clear &amp; accurate info. is gathered, can be used for feedback to students, self-reflection for students, goal setting</a:t>
            </a:r>
          </a:p>
          <a:p>
            <a:pPr>
              <a:lnSpc>
                <a:spcPct val="80000"/>
              </a:lnSpc>
            </a:pPr>
            <a:endParaRPr lang="en-US" altLang="en-US" sz="2800" dirty="0" smtClean="0"/>
          </a:p>
          <a:p>
            <a:pPr>
              <a:lnSpc>
                <a:spcPct val="80000"/>
              </a:lnSpc>
            </a:pPr>
            <a:r>
              <a:rPr lang="en-US" altLang="en-US" sz="2800" dirty="0" smtClean="0"/>
              <a:t>Examples:</a:t>
            </a:r>
          </a:p>
          <a:p>
            <a:pPr lvl="1">
              <a:lnSpc>
                <a:spcPct val="80000"/>
              </a:lnSpc>
            </a:pPr>
            <a:r>
              <a:rPr lang="en-US" altLang="en-US" sz="2400" dirty="0" smtClean="0"/>
              <a:t>Oral examinations</a:t>
            </a:r>
          </a:p>
          <a:p>
            <a:pPr lvl="1">
              <a:lnSpc>
                <a:spcPct val="80000"/>
              </a:lnSpc>
            </a:pPr>
            <a:r>
              <a:rPr lang="en-US" altLang="en-US" sz="2400" dirty="0" smtClean="0"/>
              <a:t>Interviewing students in conferences</a:t>
            </a:r>
          </a:p>
          <a:p>
            <a:pPr lvl="1">
              <a:lnSpc>
                <a:spcPct val="80000"/>
              </a:lnSpc>
            </a:pPr>
            <a:r>
              <a:rPr lang="en-US" altLang="en-US" sz="2400" dirty="0" smtClean="0"/>
              <a:t>Looking at &amp; responding to students</a:t>
            </a:r>
            <a:r>
              <a:rPr lang="en-US" altLang="en-US" sz="2400" dirty="0" smtClean="0">
                <a:latin typeface="Arial" pitchFamily="34" charset="0"/>
                <a:ea typeface="MS Mincho" pitchFamily="49" charset="-128"/>
              </a:rPr>
              <a:t>’ </a:t>
            </a:r>
            <a:r>
              <a:rPr lang="en-US" altLang="ja-JP" sz="2400" dirty="0" smtClean="0"/>
              <a:t>comments in journals and logs</a:t>
            </a:r>
          </a:p>
          <a:p>
            <a:pPr lvl="1">
              <a:lnSpc>
                <a:spcPct val="80000"/>
              </a:lnSpc>
              <a:buFont typeface="Wingdings" pitchFamily="2" charset="2"/>
              <a:buNone/>
            </a:pPr>
            <a:endParaRPr lang="en-US" altLang="en-US" sz="2400" dirty="0" smtClean="0"/>
          </a:p>
        </p:txBody>
      </p:sp>
    </p:spTree>
    <p:extLst>
      <p:ext uri="{BB962C8B-B14F-4D97-AF65-F5344CB8AC3E}">
        <p14:creationId xmlns:p14="http://schemas.microsoft.com/office/powerpoint/2010/main" val="3361456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normAutofit/>
          </a:bodyPr>
          <a:lstStyle/>
          <a:p>
            <a:r>
              <a:rPr lang="en-US" sz="4800" b="1" dirty="0" smtClean="0"/>
              <a:t>Change</a:t>
            </a:r>
            <a:endParaRPr lang="en-US" sz="4800" b="1" dirty="0"/>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477" t="23508" r="19291" b="15346"/>
          <a:stretch/>
        </p:blipFill>
        <p:spPr bwMode="auto">
          <a:xfrm>
            <a:off x="0" y="-30708"/>
            <a:ext cx="9144000" cy="68887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4191000" y="357352"/>
            <a:ext cx="4495800" cy="707886"/>
          </a:xfrm>
          <a:prstGeom prst="rect">
            <a:avLst/>
          </a:prstGeom>
          <a:noFill/>
        </p:spPr>
        <p:txBody>
          <a:bodyPr wrap="square" rtlCol="0">
            <a:spAutoFit/>
          </a:bodyPr>
          <a:lstStyle/>
          <a:p>
            <a:r>
              <a:rPr lang="en-US" sz="4000" b="1" i="1" dirty="0" smtClean="0"/>
              <a:t>Reminder!!</a:t>
            </a:r>
            <a:endParaRPr lang="en-US" sz="4000" b="1" i="1" dirty="0"/>
          </a:p>
        </p:txBody>
      </p:sp>
    </p:spTree>
    <p:extLst>
      <p:ext uri="{BB962C8B-B14F-4D97-AF65-F5344CB8AC3E}">
        <p14:creationId xmlns:p14="http://schemas.microsoft.com/office/powerpoint/2010/main" val="15772593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normAutofit/>
          </a:bodyPr>
          <a:lstStyle/>
          <a:p>
            <a:pPr fontAlgn="auto">
              <a:spcAft>
                <a:spcPts val="0"/>
              </a:spcAft>
              <a:defRPr/>
            </a:pPr>
            <a:r>
              <a:rPr lang="en-US" sz="4400" b="1" dirty="0" smtClean="0">
                <a:solidFill>
                  <a:srgbClr val="FF66CC"/>
                </a:solidFill>
                <a:ea typeface="+mj-ea"/>
              </a:rPr>
              <a:t>Personal </a:t>
            </a:r>
            <a:r>
              <a:rPr lang="en-US" sz="4400" b="1" dirty="0">
                <a:solidFill>
                  <a:srgbClr val="FF66CC"/>
                </a:solidFill>
                <a:ea typeface="+mj-ea"/>
              </a:rPr>
              <a:t>Communication</a:t>
            </a:r>
            <a:r>
              <a:rPr lang="en-US" sz="4400" b="1" dirty="0">
                <a:ea typeface="+mj-ea"/>
              </a:rPr>
              <a:t> </a:t>
            </a:r>
          </a:p>
        </p:txBody>
      </p:sp>
      <p:sp>
        <p:nvSpPr>
          <p:cNvPr id="17410" name="Rectangle 3"/>
          <p:cNvSpPr>
            <a:spLocks noGrp="1" noChangeArrowheads="1"/>
          </p:cNvSpPr>
          <p:nvPr>
            <p:ph idx="1"/>
          </p:nvPr>
        </p:nvSpPr>
        <p:spPr/>
        <p:txBody>
          <a:bodyPr/>
          <a:lstStyle/>
          <a:p>
            <a:r>
              <a:rPr lang="en-US" altLang="en-US" dirty="0" smtClean="0"/>
              <a:t>Student responses evaluated in 2 ways:</a:t>
            </a:r>
          </a:p>
          <a:p>
            <a:pPr lvl="1"/>
            <a:r>
              <a:rPr lang="en-US" altLang="en-US" dirty="0" smtClean="0"/>
              <a:t>Correct/incorrect (for short, simple answers; parallels scoring of written selected response questions)</a:t>
            </a:r>
          </a:p>
          <a:p>
            <a:pPr lvl="1"/>
            <a:r>
              <a:rPr lang="en-US" altLang="en-US" dirty="0" smtClean="0"/>
              <a:t>Evaluate quality (for longer, more complex; parallels to extended written response)</a:t>
            </a:r>
          </a:p>
          <a:p>
            <a:pPr lvl="2"/>
            <a:r>
              <a:rPr lang="en-US" altLang="en-US" dirty="0" smtClean="0"/>
              <a:t>Could use a rubric to score or scoring guide</a:t>
            </a:r>
          </a:p>
        </p:txBody>
      </p:sp>
    </p:spTree>
    <p:extLst>
      <p:ext uri="{BB962C8B-B14F-4D97-AF65-F5344CB8AC3E}">
        <p14:creationId xmlns:p14="http://schemas.microsoft.com/office/powerpoint/2010/main" val="16332889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228600" y="762000"/>
            <a:ext cx="8686800" cy="914400"/>
          </a:xfrm>
        </p:spPr>
        <p:txBody>
          <a:bodyPr>
            <a:normAutofit fontScale="90000"/>
          </a:bodyPr>
          <a:lstStyle/>
          <a:p>
            <a:pPr fontAlgn="auto">
              <a:spcAft>
                <a:spcPts val="0"/>
              </a:spcAft>
              <a:defRPr/>
            </a:pPr>
            <a:r>
              <a:rPr lang="en-US" sz="3800" b="1" dirty="0" smtClean="0">
                <a:solidFill>
                  <a:srgbClr val="7030A0"/>
                </a:solidFill>
                <a:effectLst>
                  <a:outerShdw blurRad="38100" dist="38100" dir="2700000" algn="tl">
                    <a:srgbClr val="000000">
                      <a:alpha val="43137"/>
                    </a:srgbClr>
                  </a:outerShdw>
                </a:effectLst>
                <a:ea typeface="+mj-ea"/>
              </a:rPr>
              <a:t>Matching</a:t>
            </a:r>
            <a:r>
              <a:rPr lang="en-US" sz="3800" b="1" dirty="0" smtClean="0">
                <a:ea typeface="+mj-ea"/>
              </a:rPr>
              <a:t> </a:t>
            </a:r>
            <a:r>
              <a:rPr lang="en-US" sz="3800" b="1" dirty="0">
                <a:ea typeface="+mj-ea"/>
              </a:rPr>
              <a:t>Target </a:t>
            </a:r>
            <a:r>
              <a:rPr lang="en-US" sz="3800" b="1" dirty="0" smtClean="0">
                <a:ea typeface="+mj-ea"/>
              </a:rPr>
              <a:t>and Assessment </a:t>
            </a:r>
            <a:r>
              <a:rPr lang="en-US" sz="3800" b="1" dirty="0">
                <a:ea typeface="+mj-ea"/>
              </a:rPr>
              <a:t>Methods</a:t>
            </a:r>
          </a:p>
        </p:txBody>
      </p:sp>
      <p:sp>
        <p:nvSpPr>
          <p:cNvPr id="18434" name="Rectangle 3"/>
          <p:cNvSpPr>
            <a:spLocks noGrp="1" noChangeArrowheads="1"/>
          </p:cNvSpPr>
          <p:nvPr>
            <p:ph idx="1"/>
          </p:nvPr>
        </p:nvSpPr>
        <p:spPr>
          <a:xfrm>
            <a:off x="467544" y="2060848"/>
            <a:ext cx="8229600" cy="3340968"/>
          </a:xfrm>
        </p:spPr>
        <p:txBody>
          <a:bodyPr/>
          <a:lstStyle/>
          <a:p>
            <a:pPr>
              <a:buFont typeface="Wingdings" pitchFamily="2" charset="2"/>
              <a:buNone/>
            </a:pPr>
            <a:r>
              <a:rPr lang="en-US" altLang="en-US" dirty="0"/>
              <a:t>	</a:t>
            </a:r>
            <a:r>
              <a:rPr lang="en-US" altLang="en-US" dirty="0" smtClean="0"/>
              <a:t>Accuracy </a:t>
            </a:r>
            <a:r>
              <a:rPr lang="en-US" altLang="en-US" dirty="0" smtClean="0"/>
              <a:t>in </a:t>
            </a:r>
            <a:r>
              <a:rPr lang="en-US" altLang="en-US" dirty="0" smtClean="0"/>
              <a:t>classroom  </a:t>
            </a:r>
            <a:r>
              <a:rPr lang="en-US" altLang="en-US" dirty="0" smtClean="0"/>
              <a:t>assessment revolves around </a:t>
            </a:r>
            <a:r>
              <a:rPr lang="en-US" altLang="en-US" b="1" i="1" u="sng" dirty="0" smtClean="0"/>
              <a:t>matching</a:t>
            </a:r>
            <a:r>
              <a:rPr lang="en-US" altLang="en-US" dirty="0" smtClean="0"/>
              <a:t> the different target </a:t>
            </a:r>
            <a:r>
              <a:rPr lang="en-US" altLang="en-US" i="1" dirty="0" smtClean="0"/>
              <a:t>TYPES</a:t>
            </a:r>
            <a:r>
              <a:rPr lang="en-US" altLang="en-US" dirty="0" smtClean="0"/>
              <a:t> with the appropriate form of assessment </a:t>
            </a:r>
            <a:r>
              <a:rPr lang="en-US" altLang="en-US" i="1" dirty="0" smtClean="0"/>
              <a:t>METHODS</a:t>
            </a:r>
          </a:p>
        </p:txBody>
      </p:sp>
    </p:spTree>
    <p:extLst>
      <p:ext uri="{BB962C8B-B14F-4D97-AF65-F5344CB8AC3E}">
        <p14:creationId xmlns:p14="http://schemas.microsoft.com/office/powerpoint/2010/main" val="211241157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484382289"/>
              </p:ext>
            </p:extLst>
          </p:nvPr>
        </p:nvGraphicFramePr>
        <p:xfrm>
          <a:off x="0" y="710853"/>
          <a:ext cx="9144000" cy="5903282"/>
        </p:xfrm>
        <a:graphic>
          <a:graphicData uri="http://schemas.openxmlformats.org/drawingml/2006/table">
            <a:tbl>
              <a:tblPr>
                <a:tableStyleId>{5C22544A-7EE6-4342-B048-85BDC9FD1C3A}</a:tableStyleId>
              </a:tblPr>
              <a:tblGrid>
                <a:gridCol w="937846"/>
                <a:gridCol w="1981857"/>
                <a:gridCol w="2035130"/>
                <a:gridCol w="2209708"/>
                <a:gridCol w="1979459"/>
              </a:tblGrid>
              <a:tr h="508347">
                <a:tc>
                  <a:txBody>
                    <a:bodyPr/>
                    <a:lstStyle/>
                    <a:p>
                      <a:pPr marL="0" marR="0" algn="ctr">
                        <a:spcBef>
                          <a:spcPts val="600"/>
                        </a:spcBef>
                        <a:spcAft>
                          <a:spcPts val="600"/>
                        </a:spcAft>
                        <a:tabLst>
                          <a:tab pos="228600" algn="l"/>
                          <a:tab pos="402590" algn="l"/>
                          <a:tab pos="575945" algn="l"/>
                          <a:tab pos="914400" algn="l"/>
                        </a:tabLst>
                      </a:pPr>
                      <a:r>
                        <a:rPr lang="en-US" sz="1400" dirty="0">
                          <a:effectLst/>
                        </a:rPr>
                        <a:t> </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Selected Response </a:t>
                      </a:r>
                    </a:p>
                    <a:p>
                      <a:pPr marL="0" marR="0" algn="ctr">
                        <a:spcBef>
                          <a:spcPts val="600"/>
                        </a:spcBef>
                        <a:spcAft>
                          <a:spcPts val="600"/>
                        </a:spcAft>
                        <a:tabLst>
                          <a:tab pos="228600" algn="l"/>
                          <a:tab pos="402590" algn="l"/>
                          <a:tab pos="575945" algn="l"/>
                          <a:tab pos="914400" algn="l"/>
                        </a:tabLst>
                      </a:pPr>
                      <a:r>
                        <a:rPr lang="en-US" sz="1400" b="1" dirty="0">
                          <a:effectLst/>
                        </a:rPr>
                        <a:t> </a:t>
                      </a:r>
                      <a:endParaRPr lang="en-US" sz="1400" b="1"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Written Response </a:t>
                      </a:r>
                      <a:endParaRPr lang="en-US" sz="1400" b="1"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Performance</a:t>
                      </a:r>
                      <a:br>
                        <a:rPr lang="en-US" sz="1400" b="1" dirty="0">
                          <a:effectLst/>
                        </a:rPr>
                      </a:br>
                      <a:r>
                        <a:rPr lang="en-US" sz="1400" b="1" dirty="0">
                          <a:effectLst/>
                        </a:rPr>
                        <a:t>Assessment </a:t>
                      </a:r>
                      <a:endParaRPr lang="en-US" sz="1400" b="1"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Personal Communication</a:t>
                      </a:r>
                      <a:endParaRPr lang="en-US" sz="1400" b="1" dirty="0">
                        <a:effectLst/>
                        <a:latin typeface="Times New Roman"/>
                        <a:ea typeface="Calibri"/>
                      </a:endParaRPr>
                    </a:p>
                  </a:txBody>
                  <a:tcPr marL="64436" marR="64436" marT="0" marB="0"/>
                </a:tc>
              </a:tr>
              <a:tr h="1300873">
                <a:tc>
                  <a:txBody>
                    <a:bodyPr/>
                    <a:lstStyle/>
                    <a:p>
                      <a:pPr marL="0" marR="0">
                        <a:spcBef>
                          <a:spcPts val="600"/>
                        </a:spcBef>
                        <a:spcAft>
                          <a:spcPts val="600"/>
                        </a:spcAft>
                        <a:tabLst>
                          <a:tab pos="228600" algn="l"/>
                          <a:tab pos="402590" algn="l"/>
                          <a:tab pos="575945" algn="l"/>
                          <a:tab pos="914400" algn="l"/>
                        </a:tabLst>
                      </a:pPr>
                      <a:r>
                        <a:rPr lang="en-US" sz="1200" b="0" dirty="0">
                          <a:effectLst/>
                        </a:rPr>
                        <a:t>Knowledge</a:t>
                      </a:r>
                      <a:endParaRPr lang="en-US" sz="1200" b="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Good</a:t>
                      </a:r>
                    </a:p>
                    <a:p>
                      <a:pPr marL="0" marR="0">
                        <a:spcBef>
                          <a:spcPts val="600"/>
                        </a:spcBef>
                        <a:spcAft>
                          <a:spcPts val="600"/>
                        </a:spcAft>
                        <a:tabLst>
                          <a:tab pos="228600" algn="l"/>
                          <a:tab pos="402590" algn="l"/>
                          <a:tab pos="575945" algn="l"/>
                          <a:tab pos="914400" algn="l"/>
                        </a:tabLst>
                      </a:pPr>
                      <a:r>
                        <a:rPr lang="en-US" sz="1400" dirty="0">
                          <a:effectLst/>
                        </a:rPr>
                        <a:t>Can assess isolated elements of knowledge and some relationships among them</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a:t>
                      </a:r>
                      <a:r>
                        <a:rPr lang="en-US" sz="1400" dirty="0">
                          <a:effectLst/>
                        </a:rPr>
                        <a:t> </a:t>
                      </a:r>
                    </a:p>
                    <a:p>
                      <a:pPr marL="0" marR="0">
                        <a:spcBef>
                          <a:spcPts val="600"/>
                        </a:spcBef>
                        <a:spcAft>
                          <a:spcPts val="600"/>
                        </a:spcAft>
                        <a:tabLst>
                          <a:tab pos="228600" algn="l"/>
                          <a:tab pos="402590" algn="l"/>
                          <a:tab pos="575945" algn="l"/>
                          <a:tab pos="914400" algn="l"/>
                        </a:tabLst>
                      </a:pPr>
                      <a:r>
                        <a:rPr lang="en-US" sz="1400" dirty="0">
                          <a:effectLst/>
                        </a:rPr>
                        <a:t>Can assess elements of knowledge and relationships among them</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Partial </a:t>
                      </a:r>
                    </a:p>
                    <a:p>
                      <a:pPr marL="0" marR="0">
                        <a:spcBef>
                          <a:spcPts val="600"/>
                        </a:spcBef>
                        <a:spcAft>
                          <a:spcPts val="600"/>
                        </a:spcAft>
                        <a:tabLst>
                          <a:tab pos="228600" algn="l"/>
                          <a:tab pos="402590" algn="l"/>
                          <a:tab pos="575945" algn="l"/>
                          <a:tab pos="914400" algn="l"/>
                        </a:tabLst>
                      </a:pPr>
                      <a:r>
                        <a:rPr lang="en-US" sz="1400" dirty="0">
                          <a:effectLst/>
                        </a:rPr>
                        <a:t>Can assess elements of knowledge and relationships among them in certain contexts</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a:t>
                      </a:r>
                    </a:p>
                    <a:p>
                      <a:pPr marL="0" marR="0">
                        <a:spcBef>
                          <a:spcPts val="600"/>
                        </a:spcBef>
                        <a:spcAft>
                          <a:spcPts val="600"/>
                        </a:spcAft>
                        <a:tabLst>
                          <a:tab pos="228600" algn="l"/>
                          <a:tab pos="402590" algn="l"/>
                          <a:tab pos="575945" algn="l"/>
                          <a:tab pos="914400" algn="l"/>
                        </a:tabLst>
                      </a:pPr>
                      <a:r>
                        <a:rPr lang="en-US" sz="1400" dirty="0">
                          <a:effectLst/>
                        </a:rPr>
                        <a:t>Can assess elements of knowledge and relationships among them </a:t>
                      </a:r>
                      <a:endParaRPr lang="en-US" sz="1400" dirty="0">
                        <a:effectLst/>
                        <a:latin typeface="Times New Roman"/>
                        <a:ea typeface="Calibri"/>
                      </a:endParaRPr>
                    </a:p>
                  </a:txBody>
                  <a:tcPr marL="64436" marR="64436" marT="0" marB="0"/>
                </a:tc>
              </a:tr>
              <a:tr h="1077866">
                <a:tc>
                  <a:txBody>
                    <a:bodyPr/>
                    <a:lstStyle/>
                    <a:p>
                      <a:pPr marL="0" marR="0">
                        <a:spcBef>
                          <a:spcPts val="600"/>
                        </a:spcBef>
                        <a:spcAft>
                          <a:spcPts val="600"/>
                        </a:spcAft>
                        <a:tabLst>
                          <a:tab pos="228600" algn="l"/>
                          <a:tab pos="402590" algn="l"/>
                          <a:tab pos="575945" algn="l"/>
                          <a:tab pos="914400" algn="l"/>
                        </a:tabLst>
                      </a:pPr>
                      <a:r>
                        <a:rPr lang="en-US" sz="1200" b="0" dirty="0">
                          <a:effectLst/>
                        </a:rPr>
                        <a:t>Reasoning</a:t>
                      </a:r>
                      <a:endParaRPr lang="en-US" sz="1200" b="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Good </a:t>
                      </a:r>
                    </a:p>
                    <a:p>
                      <a:pPr marL="0" marR="0">
                        <a:spcBef>
                          <a:spcPts val="600"/>
                        </a:spcBef>
                        <a:spcAft>
                          <a:spcPts val="600"/>
                        </a:spcAft>
                        <a:tabLst>
                          <a:tab pos="228600" algn="l"/>
                          <a:tab pos="402590" algn="l"/>
                          <a:tab pos="575945" algn="l"/>
                          <a:tab pos="914400" algn="l"/>
                        </a:tabLst>
                      </a:pPr>
                      <a:r>
                        <a:rPr lang="en-US" sz="1400" dirty="0">
                          <a:effectLst/>
                        </a:rPr>
                        <a:t>Can assess many but not all reasoning targets</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a:t>
                      </a:r>
                    </a:p>
                    <a:p>
                      <a:pPr marL="0" marR="0">
                        <a:spcBef>
                          <a:spcPts val="600"/>
                        </a:spcBef>
                        <a:spcAft>
                          <a:spcPts val="600"/>
                        </a:spcAft>
                        <a:tabLst>
                          <a:tab pos="228600" algn="l"/>
                          <a:tab pos="402590" algn="l"/>
                          <a:tab pos="575945" algn="l"/>
                          <a:tab pos="914400" algn="l"/>
                        </a:tabLst>
                      </a:pPr>
                      <a:r>
                        <a:rPr lang="en-US" sz="1400" dirty="0">
                          <a:effectLst/>
                        </a:rPr>
                        <a:t>Can assess all reasoning targets </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Partial</a:t>
                      </a:r>
                    </a:p>
                    <a:p>
                      <a:pPr marL="0" marR="0">
                        <a:spcBef>
                          <a:spcPts val="600"/>
                        </a:spcBef>
                        <a:spcAft>
                          <a:spcPts val="600"/>
                        </a:spcAft>
                        <a:tabLst>
                          <a:tab pos="228600" algn="l"/>
                          <a:tab pos="402590" algn="l"/>
                          <a:tab pos="575945" algn="l"/>
                          <a:tab pos="914400" algn="l"/>
                        </a:tabLst>
                      </a:pPr>
                      <a:r>
                        <a:rPr lang="en-US" sz="1400" dirty="0">
                          <a:effectLst/>
                        </a:rPr>
                        <a:t>Can assess reasoning targets in the context of certain tasks in certain contexts</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 </a:t>
                      </a:r>
                    </a:p>
                    <a:p>
                      <a:pPr marL="0" marR="0">
                        <a:spcBef>
                          <a:spcPts val="600"/>
                        </a:spcBef>
                        <a:spcAft>
                          <a:spcPts val="600"/>
                        </a:spcAft>
                        <a:tabLst>
                          <a:tab pos="228600" algn="l"/>
                          <a:tab pos="402590" algn="l"/>
                          <a:tab pos="575945" algn="l"/>
                          <a:tab pos="914400" algn="l"/>
                        </a:tabLst>
                      </a:pPr>
                      <a:r>
                        <a:rPr lang="en-US" sz="1400" dirty="0">
                          <a:effectLst/>
                        </a:rPr>
                        <a:t>Can assess all reasoning targets</a:t>
                      </a:r>
                      <a:endParaRPr lang="en-US" sz="1400" dirty="0">
                        <a:effectLst/>
                        <a:latin typeface="Times New Roman"/>
                        <a:ea typeface="Calibri"/>
                      </a:endParaRPr>
                    </a:p>
                  </a:txBody>
                  <a:tcPr marL="64436" marR="64436" marT="0" marB="0"/>
                </a:tc>
              </a:tr>
              <a:tr h="1300873">
                <a:tc>
                  <a:txBody>
                    <a:bodyPr/>
                    <a:lstStyle/>
                    <a:p>
                      <a:pPr marL="0" marR="0">
                        <a:spcBef>
                          <a:spcPts val="600"/>
                        </a:spcBef>
                        <a:spcAft>
                          <a:spcPts val="600"/>
                        </a:spcAft>
                        <a:tabLst>
                          <a:tab pos="228600" algn="l"/>
                          <a:tab pos="402590" algn="l"/>
                          <a:tab pos="575945" algn="l"/>
                          <a:tab pos="914400" algn="l"/>
                        </a:tabLst>
                      </a:pPr>
                      <a:r>
                        <a:rPr lang="en-US" sz="1200" b="0" dirty="0">
                          <a:effectLst/>
                        </a:rPr>
                        <a:t>Skill</a:t>
                      </a:r>
                      <a:endParaRPr lang="en-US" sz="1200" b="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Partial</a:t>
                      </a:r>
                    </a:p>
                    <a:p>
                      <a:pPr marL="0" marR="0">
                        <a:spcBef>
                          <a:spcPts val="600"/>
                        </a:spcBef>
                        <a:spcAft>
                          <a:spcPts val="600"/>
                        </a:spcAft>
                        <a:tabLst>
                          <a:tab pos="228600" algn="l"/>
                          <a:tab pos="402590" algn="l"/>
                          <a:tab pos="575945" algn="l"/>
                          <a:tab pos="914400" algn="l"/>
                        </a:tabLst>
                      </a:pPr>
                      <a:r>
                        <a:rPr lang="en-US" sz="1400" dirty="0">
                          <a:effectLst/>
                        </a:rPr>
                        <a:t>Good match for some measurement skill targets; not a good match otherwise</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Poor </a:t>
                      </a:r>
                    </a:p>
                    <a:p>
                      <a:pPr marL="0" marR="0">
                        <a:spcBef>
                          <a:spcPts val="600"/>
                        </a:spcBef>
                        <a:spcAft>
                          <a:spcPts val="600"/>
                        </a:spcAft>
                        <a:tabLst>
                          <a:tab pos="228600" algn="l"/>
                          <a:tab pos="402590" algn="l"/>
                          <a:tab pos="575945" algn="l"/>
                          <a:tab pos="914400" algn="l"/>
                        </a:tabLst>
                      </a:pPr>
                      <a:r>
                        <a:rPr lang="en-US" sz="1400" dirty="0">
                          <a:effectLst/>
                        </a:rPr>
                        <a:t>Cannot assess skill level; can only assess prerequisite knowledge and reasoning</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a:t>
                      </a:r>
                    </a:p>
                    <a:p>
                      <a:pPr marL="0" marR="0">
                        <a:spcBef>
                          <a:spcPts val="600"/>
                        </a:spcBef>
                        <a:spcAft>
                          <a:spcPts val="600"/>
                        </a:spcAft>
                        <a:tabLst>
                          <a:tab pos="228600" algn="l"/>
                          <a:tab pos="402590" algn="l"/>
                          <a:tab pos="575945" algn="l"/>
                          <a:tab pos="914400" algn="l"/>
                        </a:tabLst>
                      </a:pPr>
                      <a:r>
                        <a:rPr lang="en-US" sz="1400" dirty="0">
                          <a:effectLst/>
                        </a:rPr>
                        <a:t>Can observe and assess skills as they are being performed </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Partial</a:t>
                      </a:r>
                    </a:p>
                    <a:p>
                      <a:pPr marL="0" marR="0">
                        <a:spcBef>
                          <a:spcPts val="600"/>
                        </a:spcBef>
                        <a:spcAft>
                          <a:spcPts val="600"/>
                        </a:spcAft>
                        <a:tabLst>
                          <a:tab pos="228600" algn="l"/>
                          <a:tab pos="402590" algn="l"/>
                          <a:tab pos="575945" algn="l"/>
                          <a:tab pos="914400" algn="l"/>
                        </a:tabLst>
                      </a:pPr>
                      <a:r>
                        <a:rPr lang="en-US" sz="1400" dirty="0">
                          <a:effectLst/>
                        </a:rPr>
                        <a:t>Strong match for some oral communication proficiencies; not a good match otherwise</a:t>
                      </a:r>
                      <a:endParaRPr lang="en-US" sz="1400" dirty="0">
                        <a:effectLst/>
                        <a:latin typeface="Times New Roman"/>
                        <a:ea typeface="Calibri"/>
                      </a:endParaRPr>
                    </a:p>
                  </a:txBody>
                  <a:tcPr marL="64436" marR="64436" marT="0" marB="0"/>
                </a:tc>
              </a:tr>
              <a:tr h="1503216">
                <a:tc>
                  <a:txBody>
                    <a:bodyPr/>
                    <a:lstStyle/>
                    <a:p>
                      <a:pPr marL="0" marR="0">
                        <a:spcBef>
                          <a:spcPts val="600"/>
                        </a:spcBef>
                        <a:spcAft>
                          <a:spcPts val="600"/>
                        </a:spcAft>
                        <a:tabLst>
                          <a:tab pos="228600" algn="l"/>
                          <a:tab pos="402590" algn="l"/>
                          <a:tab pos="575945" algn="l"/>
                          <a:tab pos="914400" algn="l"/>
                        </a:tabLst>
                      </a:pPr>
                      <a:r>
                        <a:rPr lang="en-US" sz="1200" b="0" dirty="0">
                          <a:effectLst/>
                        </a:rPr>
                        <a:t>Product</a:t>
                      </a:r>
                      <a:endParaRPr lang="en-US" sz="1200" b="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Poor </a:t>
                      </a:r>
                    </a:p>
                    <a:p>
                      <a:pPr marL="0" marR="0">
                        <a:spcBef>
                          <a:spcPts val="600"/>
                        </a:spcBef>
                        <a:spcAft>
                          <a:spcPts val="600"/>
                        </a:spcAft>
                        <a:tabLst>
                          <a:tab pos="228600" algn="l"/>
                          <a:tab pos="402590" algn="l"/>
                          <a:tab pos="575945" algn="l"/>
                          <a:tab pos="914400" algn="l"/>
                        </a:tabLst>
                      </a:pPr>
                      <a:r>
                        <a:rPr lang="en-US" sz="1400" dirty="0">
                          <a:effectLst/>
                        </a:rPr>
                        <a:t>Cannot assess the quality of a product; can only assess prerequisite knowledge and reasoning</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Poor</a:t>
                      </a:r>
                    </a:p>
                    <a:p>
                      <a:pPr marL="0" marR="0">
                        <a:spcBef>
                          <a:spcPts val="600"/>
                        </a:spcBef>
                        <a:spcAft>
                          <a:spcPts val="600"/>
                        </a:spcAft>
                        <a:tabLst>
                          <a:tab pos="228600" algn="l"/>
                          <a:tab pos="402590" algn="l"/>
                          <a:tab pos="575945" algn="l"/>
                          <a:tab pos="914400" algn="l"/>
                        </a:tabLst>
                      </a:pPr>
                      <a:r>
                        <a:rPr lang="en-US" sz="1400" dirty="0">
                          <a:effectLst/>
                        </a:rPr>
                        <a:t>Cannot assess the quality of a product; can only assess prerequisite knowledge and reasoning</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Strong</a:t>
                      </a:r>
                      <a:r>
                        <a:rPr lang="en-US" sz="1400" dirty="0">
                          <a:effectLst/>
                        </a:rPr>
                        <a:t> </a:t>
                      </a:r>
                    </a:p>
                    <a:p>
                      <a:pPr marL="0" marR="0">
                        <a:spcBef>
                          <a:spcPts val="600"/>
                        </a:spcBef>
                        <a:spcAft>
                          <a:spcPts val="600"/>
                        </a:spcAft>
                        <a:tabLst>
                          <a:tab pos="228600" algn="l"/>
                          <a:tab pos="402590" algn="l"/>
                          <a:tab pos="575945" algn="l"/>
                          <a:tab pos="914400" algn="l"/>
                        </a:tabLst>
                      </a:pPr>
                      <a:r>
                        <a:rPr lang="en-US" sz="1400" dirty="0">
                          <a:effectLst/>
                        </a:rPr>
                        <a:t>Can directly assess the attributes of quality of products</a:t>
                      </a:r>
                      <a:endParaRPr lang="en-US" sz="1400" dirty="0">
                        <a:effectLst/>
                        <a:latin typeface="Times New Roman"/>
                        <a:ea typeface="Calibri"/>
                      </a:endParaRPr>
                    </a:p>
                  </a:txBody>
                  <a:tcPr marL="64436" marR="64436" marT="0" marB="0"/>
                </a:tc>
                <a:tc>
                  <a:txBody>
                    <a:bodyPr/>
                    <a:lstStyle/>
                    <a:p>
                      <a:pPr marL="0" marR="0" algn="ctr">
                        <a:spcBef>
                          <a:spcPts val="600"/>
                        </a:spcBef>
                        <a:spcAft>
                          <a:spcPts val="600"/>
                        </a:spcAft>
                        <a:tabLst>
                          <a:tab pos="228600" algn="l"/>
                          <a:tab pos="402590" algn="l"/>
                          <a:tab pos="575945" algn="l"/>
                          <a:tab pos="914400" algn="l"/>
                        </a:tabLst>
                      </a:pPr>
                      <a:r>
                        <a:rPr lang="en-US" sz="1400" b="1" dirty="0">
                          <a:effectLst/>
                        </a:rPr>
                        <a:t>Poor </a:t>
                      </a:r>
                    </a:p>
                    <a:p>
                      <a:pPr marL="0" marR="0">
                        <a:spcBef>
                          <a:spcPts val="600"/>
                        </a:spcBef>
                        <a:spcAft>
                          <a:spcPts val="600"/>
                        </a:spcAft>
                        <a:tabLst>
                          <a:tab pos="228600" algn="l"/>
                          <a:tab pos="402590" algn="l"/>
                          <a:tab pos="575945" algn="l"/>
                          <a:tab pos="914400" algn="l"/>
                        </a:tabLst>
                      </a:pPr>
                      <a:r>
                        <a:rPr lang="en-US" sz="1400" dirty="0">
                          <a:effectLst/>
                        </a:rPr>
                        <a:t>Cannot assess the quality of a product; can only assess prerequisite knowledge and reasoning</a:t>
                      </a:r>
                      <a:endParaRPr lang="en-US" sz="1400" dirty="0">
                        <a:effectLst/>
                        <a:latin typeface="Times New Roman"/>
                        <a:ea typeface="Calibri"/>
                      </a:endParaRPr>
                    </a:p>
                  </a:txBody>
                  <a:tcPr marL="64436" marR="64436" marT="0" marB="0"/>
                </a:tc>
              </a:tr>
            </a:tbl>
          </a:graphicData>
        </a:graphic>
      </p:graphicFrame>
      <p:sp>
        <p:nvSpPr>
          <p:cNvPr id="5" name="Rectangle 1"/>
          <p:cNvSpPr>
            <a:spLocks noChangeArrowheads="1"/>
          </p:cNvSpPr>
          <p:nvPr/>
        </p:nvSpPr>
        <p:spPr bwMode="auto">
          <a:xfrm>
            <a:off x="0" y="285691"/>
            <a:ext cx="371794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a:tabLst>
                <a:tab pos="228600" algn="l"/>
                <a:tab pos="403225" algn="l"/>
                <a:tab pos="576263" algn="l"/>
                <a:tab pos="914400" algn="l"/>
              </a:tabLst>
              <a:defRPr>
                <a:solidFill>
                  <a:schemeClr val="tx1"/>
                </a:solidFill>
                <a:latin typeface="Arial" pitchFamily="34" charset="0"/>
                <a:cs typeface="Arial" pitchFamily="34" charset="0"/>
              </a:defRPr>
            </a:lvl1pPr>
            <a:lvl2pPr>
              <a:tabLst>
                <a:tab pos="228600" algn="l"/>
                <a:tab pos="403225" algn="l"/>
                <a:tab pos="576263" algn="l"/>
                <a:tab pos="914400" algn="l"/>
              </a:tabLst>
              <a:defRPr>
                <a:solidFill>
                  <a:schemeClr val="tx1"/>
                </a:solidFill>
                <a:latin typeface="Arial" pitchFamily="34" charset="0"/>
                <a:cs typeface="Arial" pitchFamily="34" charset="0"/>
              </a:defRPr>
            </a:lvl2pPr>
            <a:lvl3pPr>
              <a:tabLst>
                <a:tab pos="228600" algn="l"/>
                <a:tab pos="403225" algn="l"/>
                <a:tab pos="576263" algn="l"/>
                <a:tab pos="914400" algn="l"/>
              </a:tabLst>
              <a:defRPr>
                <a:solidFill>
                  <a:schemeClr val="tx1"/>
                </a:solidFill>
                <a:latin typeface="Arial" pitchFamily="34" charset="0"/>
                <a:cs typeface="Arial" pitchFamily="34" charset="0"/>
              </a:defRPr>
            </a:lvl3pPr>
            <a:lvl4pPr>
              <a:tabLst>
                <a:tab pos="228600" algn="l"/>
                <a:tab pos="403225" algn="l"/>
                <a:tab pos="576263" algn="l"/>
                <a:tab pos="914400" algn="l"/>
              </a:tabLst>
              <a:defRPr>
                <a:solidFill>
                  <a:schemeClr val="tx1"/>
                </a:solidFill>
                <a:latin typeface="Arial" pitchFamily="34" charset="0"/>
                <a:cs typeface="Arial" pitchFamily="34" charset="0"/>
              </a:defRPr>
            </a:lvl4pPr>
            <a:lvl5pPr>
              <a:tabLst>
                <a:tab pos="228600" algn="l"/>
                <a:tab pos="403225" algn="l"/>
                <a:tab pos="576263" algn="l"/>
                <a:tab pos="914400" algn="l"/>
              </a:tabLst>
              <a:defRPr>
                <a:solidFill>
                  <a:schemeClr val="tx1"/>
                </a:solidFill>
                <a:latin typeface="Arial" pitchFamily="34" charset="0"/>
                <a:cs typeface="Arial" pitchFamily="34" charset="0"/>
              </a:defRPr>
            </a:lvl5pPr>
            <a:lvl6pPr fontAlgn="base">
              <a:spcBef>
                <a:spcPct val="0"/>
              </a:spcBef>
              <a:spcAft>
                <a:spcPct val="0"/>
              </a:spcAft>
              <a:tabLst>
                <a:tab pos="228600" algn="l"/>
                <a:tab pos="403225" algn="l"/>
                <a:tab pos="576263" algn="l"/>
                <a:tab pos="914400" algn="l"/>
              </a:tabLst>
              <a:defRPr>
                <a:solidFill>
                  <a:schemeClr val="tx1"/>
                </a:solidFill>
                <a:latin typeface="Arial" pitchFamily="34" charset="0"/>
                <a:cs typeface="Arial" pitchFamily="34" charset="0"/>
              </a:defRPr>
            </a:lvl6pPr>
            <a:lvl7pPr fontAlgn="base">
              <a:spcBef>
                <a:spcPct val="0"/>
              </a:spcBef>
              <a:spcAft>
                <a:spcPct val="0"/>
              </a:spcAft>
              <a:tabLst>
                <a:tab pos="228600" algn="l"/>
                <a:tab pos="403225" algn="l"/>
                <a:tab pos="576263" algn="l"/>
                <a:tab pos="914400" algn="l"/>
              </a:tabLst>
              <a:defRPr>
                <a:solidFill>
                  <a:schemeClr val="tx1"/>
                </a:solidFill>
                <a:latin typeface="Arial" pitchFamily="34" charset="0"/>
                <a:cs typeface="Arial" pitchFamily="34" charset="0"/>
              </a:defRPr>
            </a:lvl7pPr>
            <a:lvl8pPr fontAlgn="base">
              <a:spcBef>
                <a:spcPct val="0"/>
              </a:spcBef>
              <a:spcAft>
                <a:spcPct val="0"/>
              </a:spcAft>
              <a:tabLst>
                <a:tab pos="228600" algn="l"/>
                <a:tab pos="403225" algn="l"/>
                <a:tab pos="576263" algn="l"/>
                <a:tab pos="914400" algn="l"/>
              </a:tabLst>
              <a:defRPr>
                <a:solidFill>
                  <a:schemeClr val="tx1"/>
                </a:solidFill>
                <a:latin typeface="Arial" pitchFamily="34" charset="0"/>
                <a:cs typeface="Arial" pitchFamily="34" charset="0"/>
              </a:defRPr>
            </a:lvl8pPr>
            <a:lvl9pPr fontAlgn="base">
              <a:spcBef>
                <a:spcPct val="0"/>
              </a:spcBef>
              <a:spcAft>
                <a:spcPct val="0"/>
              </a:spcAft>
              <a:tabLst>
                <a:tab pos="228600" algn="l"/>
                <a:tab pos="403225" algn="l"/>
                <a:tab pos="576263" algn="l"/>
                <a:tab pos="914400" algn="l"/>
              </a:tabLs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tab pos="228600" algn="l"/>
                <a:tab pos="403225" algn="l"/>
                <a:tab pos="576263" algn="l"/>
                <a:tab pos="914400" algn="l"/>
              </a:tabLst>
            </a:pPr>
            <a:r>
              <a:rPr kumimoji="0" lang="en-US" altLang="en-US" sz="2800" b="1" i="0" u="none" strike="noStrike" cap="none" normalizeH="0" baseline="0" dirty="0" smtClean="0">
                <a:ln>
                  <a:noFill/>
                </a:ln>
                <a:solidFill>
                  <a:srgbClr val="000000"/>
                </a:solidFill>
                <a:effectLst/>
                <a:latin typeface="Trebuchet MS" pitchFamily="34" charset="0"/>
                <a:ea typeface="Times New Roman" pitchFamily="18" charset="0"/>
                <a:cs typeface="Times New Roman" pitchFamily="18" charset="0"/>
              </a:rPr>
              <a:t>Target-Method Match</a:t>
            </a:r>
            <a:endParaRPr kumimoji="0" lang="en-US" altLang="en-US" sz="2800" b="1"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 pos="403225" algn="l"/>
                <a:tab pos="576263" algn="l"/>
                <a:tab pos="914400" algn="l"/>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80464540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5"/>
          <p:cNvSpPr>
            <a:spLocks noGrp="1"/>
          </p:cNvSpPr>
          <p:nvPr>
            <p:ph type="title"/>
          </p:nvPr>
        </p:nvSpPr>
        <p:spPr>
          <a:xfrm>
            <a:off x="467544" y="404664"/>
            <a:ext cx="8229600" cy="936104"/>
          </a:xfrm>
        </p:spPr>
        <p:txBody>
          <a:bodyPr/>
          <a:lstStyle/>
          <a:p>
            <a:r>
              <a:rPr lang="en-US" altLang="en-US" b="1" dirty="0" smtClean="0"/>
              <a:t>Effective Design </a:t>
            </a:r>
          </a:p>
        </p:txBody>
      </p:sp>
      <p:sp>
        <p:nvSpPr>
          <p:cNvPr id="7" name="Text Placeholder 6"/>
          <p:cNvSpPr>
            <a:spLocks noGrp="1"/>
          </p:cNvSpPr>
          <p:nvPr>
            <p:ph type="body" sz="quarter" idx="10"/>
          </p:nvPr>
        </p:nvSpPr>
        <p:spPr>
          <a:xfrm>
            <a:off x="467544" y="1412776"/>
            <a:ext cx="7565136" cy="4248472"/>
          </a:xfrm>
        </p:spPr>
        <p:txBody>
          <a:bodyPr/>
          <a:lstStyle/>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Determine the type of learning target</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Select </a:t>
            </a:r>
            <a:r>
              <a:rPr lang="en-US" sz="2800" dirty="0" smtClean="0">
                <a:effectLst>
                  <a:outerShdw blurRad="38100" dist="38100" dir="2700000" algn="tl">
                    <a:srgbClr val="FFFFFF"/>
                  </a:outerShdw>
                </a:effectLst>
                <a:cs typeface="Arial" charset="0"/>
              </a:rPr>
              <a:t>a proper assessment method</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Ensure sufficient </a:t>
            </a:r>
            <a:r>
              <a:rPr lang="en-US" sz="2800" dirty="0" smtClean="0">
                <a:effectLst>
                  <a:outerShdw blurRad="38100" dist="38100" dir="2700000" algn="tl">
                    <a:srgbClr val="FFFFFF"/>
                  </a:outerShdw>
                </a:effectLst>
                <a:cs typeface="Arial" charset="0"/>
              </a:rPr>
              <a:t>sampling to demonstrate mastery</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Select or create quality items, tasks, and rubrics</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Sample—gather enough evidence </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Control for bias</a:t>
            </a:r>
          </a:p>
          <a:p>
            <a:pPr marL="457200" indent="-457200" eaLnBrk="1" fontAlgn="auto" hangingPunct="1">
              <a:spcAft>
                <a:spcPts val="0"/>
              </a:spcAft>
              <a:buFont typeface="Arial" panose="020B0604020202020204" pitchFamily="34" charset="0"/>
              <a:buChar char="•"/>
              <a:defRPr/>
            </a:pPr>
            <a:r>
              <a:rPr lang="en-US" sz="2800" dirty="0" smtClean="0">
                <a:effectLst>
                  <a:outerShdw blurRad="38100" dist="38100" dir="2700000" algn="tl">
                    <a:srgbClr val="FFFFFF"/>
                  </a:outerShdw>
                </a:effectLst>
                <a:cs typeface="Arial" charset="0"/>
              </a:rPr>
              <a:t>Design assessments so students can self-assess and set goals</a:t>
            </a:r>
          </a:p>
          <a:p>
            <a:pPr>
              <a:defRPr/>
            </a:pPr>
            <a:endParaRPr lang="en-US" dirty="0"/>
          </a:p>
        </p:txBody>
      </p:sp>
    </p:spTree>
    <p:extLst>
      <p:ext uri="{BB962C8B-B14F-4D97-AF65-F5344CB8AC3E}">
        <p14:creationId xmlns:p14="http://schemas.microsoft.com/office/powerpoint/2010/main" val="9845097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1447800"/>
          </a:xfrm>
        </p:spPr>
        <p:txBody>
          <a:bodyPr>
            <a:normAutofit/>
          </a:bodyPr>
          <a:lstStyle/>
          <a:p>
            <a:r>
              <a:rPr lang="en-US" b="1" dirty="0"/>
              <a:t>Authentic assessment can include many of the following</a:t>
            </a:r>
            <a:r>
              <a:rPr lang="en-US" b="1" dirty="0" smtClean="0"/>
              <a:t>:</a:t>
            </a:r>
            <a:endParaRPr lang="en-US" b="1" dirty="0"/>
          </a:p>
        </p:txBody>
      </p:sp>
      <p:sp>
        <p:nvSpPr>
          <p:cNvPr id="3" name="Content Placeholder 2"/>
          <p:cNvSpPr>
            <a:spLocks noGrp="1"/>
          </p:cNvSpPr>
          <p:nvPr>
            <p:ph idx="1"/>
          </p:nvPr>
        </p:nvSpPr>
        <p:spPr>
          <a:xfrm>
            <a:off x="467544" y="1916832"/>
            <a:ext cx="8229600" cy="4517136"/>
          </a:xfrm>
        </p:spPr>
        <p:txBody>
          <a:bodyPr>
            <a:normAutofit fontScale="85000" lnSpcReduction="20000"/>
          </a:bodyPr>
          <a:lstStyle/>
          <a:p>
            <a:r>
              <a:rPr lang="en-US" dirty="0" smtClean="0"/>
              <a:t>Observation</a:t>
            </a:r>
            <a:endParaRPr lang="en-US" dirty="0"/>
          </a:p>
          <a:p>
            <a:r>
              <a:rPr lang="en-US" dirty="0"/>
              <a:t>Essays</a:t>
            </a:r>
          </a:p>
          <a:p>
            <a:r>
              <a:rPr lang="en-US" dirty="0"/>
              <a:t>Interviews</a:t>
            </a:r>
          </a:p>
          <a:p>
            <a:r>
              <a:rPr lang="en-US" dirty="0"/>
              <a:t>Performance tasks</a:t>
            </a:r>
          </a:p>
          <a:p>
            <a:r>
              <a:rPr lang="en-US" dirty="0"/>
              <a:t>Exhibitions and demonstrations</a:t>
            </a:r>
          </a:p>
          <a:p>
            <a:r>
              <a:rPr lang="en-US" dirty="0"/>
              <a:t>Portfolios</a:t>
            </a:r>
          </a:p>
          <a:p>
            <a:r>
              <a:rPr lang="en-US" dirty="0"/>
              <a:t>Journals</a:t>
            </a:r>
          </a:p>
          <a:p>
            <a:r>
              <a:rPr lang="en-US" dirty="0"/>
              <a:t>Teacher-created tests</a:t>
            </a:r>
          </a:p>
          <a:p>
            <a:r>
              <a:rPr lang="en-US" dirty="0"/>
              <a:t>Rubrics</a:t>
            </a:r>
          </a:p>
          <a:p>
            <a:r>
              <a:rPr lang="en-US" dirty="0"/>
              <a:t>Self- and peer-evaluation</a:t>
            </a:r>
          </a:p>
          <a:p>
            <a:endParaRPr lang="en-US" dirty="0"/>
          </a:p>
        </p:txBody>
      </p:sp>
    </p:spTree>
    <p:extLst>
      <p:ext uri="{BB962C8B-B14F-4D97-AF65-F5344CB8AC3E}">
        <p14:creationId xmlns:p14="http://schemas.microsoft.com/office/powerpoint/2010/main" val="218712292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59" y="188640"/>
            <a:ext cx="8229600" cy="1066800"/>
          </a:xfrm>
        </p:spPr>
        <p:txBody>
          <a:bodyPr/>
          <a:lstStyle/>
          <a:p>
            <a:r>
              <a:rPr lang="en-US" b="1" dirty="0" smtClean="0"/>
              <a:t>Let’s try it….</a:t>
            </a:r>
            <a:r>
              <a:rPr lang="en-US" b="1" i="1" dirty="0" smtClean="0"/>
              <a:t>but first</a:t>
            </a:r>
            <a:r>
              <a:rPr lang="en-US" b="1" dirty="0" smtClean="0"/>
              <a:t>….</a:t>
            </a:r>
            <a:endParaRPr lang="en-US" b="1" dirty="0"/>
          </a:p>
        </p:txBody>
      </p:sp>
      <p:sp>
        <p:nvSpPr>
          <p:cNvPr id="3" name="Content Placeholder 2"/>
          <p:cNvSpPr>
            <a:spLocks noGrp="1"/>
          </p:cNvSpPr>
          <p:nvPr>
            <p:ph idx="1"/>
          </p:nvPr>
        </p:nvSpPr>
        <p:spPr>
          <a:xfrm>
            <a:off x="251520" y="1124744"/>
            <a:ext cx="8229600" cy="4801720"/>
          </a:xfrm>
        </p:spPr>
        <p:txBody>
          <a:bodyPr>
            <a:normAutofit fontScale="77500" lnSpcReduction="20000"/>
          </a:bodyPr>
          <a:lstStyle/>
          <a:p>
            <a:r>
              <a:rPr lang="en-US" dirty="0"/>
              <a:t>Google Docs</a:t>
            </a:r>
          </a:p>
          <a:p>
            <a:r>
              <a:rPr lang="en-US" dirty="0"/>
              <a:t>Set up your Harlem Gmail account</a:t>
            </a:r>
          </a:p>
          <a:p>
            <a:r>
              <a:rPr lang="en-US" dirty="0"/>
              <a:t>Once you are logged in to your computer as yourself, please visit: </a:t>
            </a:r>
            <a:r>
              <a:rPr lang="en-US" dirty="0">
                <a:hlinkClick r:id="rId3"/>
              </a:rPr>
              <a:t>http://goo.gl/idcffu</a:t>
            </a:r>
            <a:r>
              <a:rPr lang="en-US" dirty="0"/>
              <a:t>.   </a:t>
            </a:r>
          </a:p>
          <a:p>
            <a:pPr lvl="1"/>
            <a:r>
              <a:rPr lang="en-US" dirty="0"/>
              <a:t>Setting your password through this link will sync your Harlem and Google account so you can activate your account.</a:t>
            </a:r>
          </a:p>
          <a:p>
            <a:r>
              <a:rPr lang="en-US" dirty="0"/>
              <a:t>Your log in will be </a:t>
            </a:r>
            <a:r>
              <a:rPr lang="en-US" dirty="0">
                <a:hlinkClick r:id="rId4"/>
              </a:rPr>
              <a:t>Firstname.Lastname@h122.org</a:t>
            </a:r>
            <a:r>
              <a:rPr lang="en-US" dirty="0"/>
              <a:t>.  Example: </a:t>
            </a:r>
            <a:r>
              <a:rPr lang="en-US" dirty="0">
                <a:hlinkClick r:id="rId5"/>
              </a:rPr>
              <a:t>Albert.Einstein@h122.org</a:t>
            </a:r>
            <a:r>
              <a:rPr lang="en-US" b="1" dirty="0"/>
              <a:t>.  </a:t>
            </a:r>
            <a:r>
              <a:rPr lang="en-US" dirty="0"/>
              <a:t>Your password will be the same password you set in the password reset portal.</a:t>
            </a:r>
          </a:p>
          <a:p>
            <a:endParaRPr lang="en-US" dirty="0"/>
          </a:p>
          <a:p>
            <a:r>
              <a:rPr lang="en-US" dirty="0"/>
              <a:t>How to guide is on the Resources page of our Wiki so you can share with teachers in your building.</a:t>
            </a:r>
          </a:p>
          <a:p>
            <a:endParaRPr lang="en-US" dirty="0"/>
          </a:p>
        </p:txBody>
      </p:sp>
    </p:spTree>
    <p:extLst>
      <p:ext uri="{BB962C8B-B14F-4D97-AF65-F5344CB8AC3E}">
        <p14:creationId xmlns:p14="http://schemas.microsoft.com/office/powerpoint/2010/main" val="1294616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005" y="116632"/>
            <a:ext cx="8229600" cy="1066800"/>
          </a:xfrm>
        </p:spPr>
        <p:txBody>
          <a:bodyPr/>
          <a:lstStyle/>
          <a:p>
            <a:r>
              <a:rPr lang="en-US" b="1" dirty="0" smtClean="0"/>
              <a:t>Let’s Try It!</a:t>
            </a:r>
            <a:endParaRPr lang="en-US" b="1" dirty="0"/>
          </a:p>
        </p:txBody>
      </p:sp>
      <p:sp>
        <p:nvSpPr>
          <p:cNvPr id="3" name="Content Placeholder 2"/>
          <p:cNvSpPr>
            <a:spLocks noGrp="1"/>
          </p:cNvSpPr>
          <p:nvPr>
            <p:ph idx="1"/>
          </p:nvPr>
        </p:nvSpPr>
        <p:spPr>
          <a:xfrm>
            <a:off x="395536" y="1484784"/>
            <a:ext cx="8229600" cy="4237931"/>
          </a:xfrm>
        </p:spPr>
        <p:txBody>
          <a:bodyPr/>
          <a:lstStyle/>
          <a:p>
            <a:r>
              <a:rPr lang="en-US" sz="2800" dirty="0" smtClean="0"/>
              <a:t>Go to the standards </a:t>
            </a:r>
            <a:r>
              <a:rPr lang="en-US" sz="2800" dirty="0" smtClean="0"/>
              <a:t>page </a:t>
            </a:r>
            <a:r>
              <a:rPr lang="en-US" sz="2800" dirty="0" smtClean="0"/>
              <a:t>on the WikiSpace</a:t>
            </a:r>
          </a:p>
          <a:p>
            <a:r>
              <a:rPr lang="en-US" sz="2800" dirty="0" smtClean="0"/>
              <a:t>In groups of 2 or </a:t>
            </a:r>
            <a:r>
              <a:rPr lang="en-US" sz="2800" dirty="0" smtClean="0"/>
              <a:t>3 (same grade level), </a:t>
            </a:r>
            <a:r>
              <a:rPr lang="en-US" sz="2800" dirty="0" smtClean="0"/>
              <a:t>select one standard</a:t>
            </a:r>
          </a:p>
          <a:p>
            <a:r>
              <a:rPr lang="en-US" sz="2800" dirty="0" smtClean="0"/>
              <a:t>Identify the target and write in student friendly language,  “I-Can” statements</a:t>
            </a:r>
          </a:p>
          <a:p>
            <a:r>
              <a:rPr lang="en-US" sz="2800" dirty="0" smtClean="0"/>
              <a:t>Determine the </a:t>
            </a:r>
            <a:r>
              <a:rPr lang="en-US" sz="2800" b="1" i="1" dirty="0" smtClean="0"/>
              <a:t>type</a:t>
            </a:r>
            <a:r>
              <a:rPr lang="en-US" sz="2800" dirty="0" smtClean="0"/>
              <a:t> of target it is</a:t>
            </a:r>
          </a:p>
          <a:p>
            <a:r>
              <a:rPr lang="en-US" sz="2800" dirty="0" smtClean="0"/>
              <a:t>What /are the best method(s) to assess this standard?</a:t>
            </a:r>
          </a:p>
          <a:p>
            <a:r>
              <a:rPr lang="en-US" sz="2800" dirty="0" smtClean="0"/>
              <a:t>How would you assess mastery?</a:t>
            </a:r>
          </a:p>
        </p:txBody>
      </p:sp>
    </p:spTree>
    <p:extLst>
      <p:ext uri="{BB962C8B-B14F-4D97-AF65-F5344CB8AC3E}">
        <p14:creationId xmlns:p14="http://schemas.microsoft.com/office/powerpoint/2010/main" val="34347450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688" y="260648"/>
            <a:ext cx="8229600" cy="1066800"/>
          </a:xfrm>
        </p:spPr>
        <p:txBody>
          <a:bodyPr/>
          <a:lstStyle/>
          <a:p>
            <a:r>
              <a:rPr lang="en-US" b="1" dirty="0" smtClean="0"/>
              <a:t>Share</a:t>
            </a:r>
            <a:endParaRPr lang="en-US" b="1" dirty="0"/>
          </a:p>
        </p:txBody>
      </p:sp>
      <p:sp>
        <p:nvSpPr>
          <p:cNvPr id="3" name="Content Placeholder 2"/>
          <p:cNvSpPr>
            <a:spLocks noGrp="1"/>
          </p:cNvSpPr>
          <p:nvPr>
            <p:ph idx="1"/>
          </p:nvPr>
        </p:nvSpPr>
        <p:spPr>
          <a:xfrm>
            <a:off x="457200" y="1988840"/>
            <a:ext cx="8229600" cy="4623791"/>
          </a:xfrm>
        </p:spPr>
        <p:txBody>
          <a:bodyPr>
            <a:normAutofit fontScale="70000" lnSpcReduction="20000"/>
          </a:bodyPr>
          <a:lstStyle/>
          <a:p>
            <a:r>
              <a:rPr lang="en-US" dirty="0" smtClean="0"/>
              <a:t>Google Docs</a:t>
            </a:r>
          </a:p>
          <a:p>
            <a:r>
              <a:rPr lang="en-US" dirty="0" smtClean="0"/>
              <a:t>Set up your Harlem Gmail account</a:t>
            </a:r>
          </a:p>
          <a:p>
            <a:r>
              <a:rPr lang="en-US" dirty="0"/>
              <a:t>Once you are logged in </a:t>
            </a:r>
            <a:r>
              <a:rPr lang="en-US" dirty="0" smtClean="0"/>
              <a:t>to your computer as </a:t>
            </a:r>
            <a:r>
              <a:rPr lang="en-US" dirty="0"/>
              <a:t>yourself, please visit: </a:t>
            </a:r>
            <a:r>
              <a:rPr lang="en-US" dirty="0">
                <a:hlinkClick r:id="rId3"/>
              </a:rPr>
              <a:t>http://goo.gl/idcffu</a:t>
            </a:r>
            <a:r>
              <a:rPr lang="en-US" dirty="0"/>
              <a:t>.   </a:t>
            </a:r>
            <a:endParaRPr lang="en-US" dirty="0" smtClean="0"/>
          </a:p>
          <a:p>
            <a:pPr lvl="1"/>
            <a:r>
              <a:rPr lang="en-US" dirty="0" smtClean="0"/>
              <a:t>Setting </a:t>
            </a:r>
            <a:r>
              <a:rPr lang="en-US" dirty="0"/>
              <a:t>your password through this link will sync your Harlem and Google account so you can activate your account</a:t>
            </a:r>
            <a:r>
              <a:rPr lang="en-US" dirty="0" smtClean="0"/>
              <a:t>.</a:t>
            </a:r>
          </a:p>
          <a:p>
            <a:r>
              <a:rPr lang="en-US" dirty="0"/>
              <a:t>Your log in will be </a:t>
            </a:r>
            <a:r>
              <a:rPr lang="en-US" dirty="0">
                <a:hlinkClick r:id="rId4"/>
              </a:rPr>
              <a:t>Firstname.Lastname@h122.org</a:t>
            </a:r>
            <a:r>
              <a:rPr lang="en-US" dirty="0"/>
              <a:t>.  Example: </a:t>
            </a:r>
            <a:r>
              <a:rPr lang="en-US" dirty="0">
                <a:hlinkClick r:id="rId5"/>
              </a:rPr>
              <a:t>Albert.Einstein@h122.org</a:t>
            </a:r>
            <a:r>
              <a:rPr lang="en-US" b="1" dirty="0"/>
              <a:t>.  </a:t>
            </a:r>
            <a:r>
              <a:rPr lang="en-US" dirty="0"/>
              <a:t>Your password will be the same password you set in the password reset portal</a:t>
            </a:r>
            <a:r>
              <a:rPr lang="en-US" dirty="0" smtClean="0"/>
              <a:t>.</a:t>
            </a:r>
          </a:p>
          <a:p>
            <a:endParaRPr lang="en-US" dirty="0"/>
          </a:p>
          <a:p>
            <a:r>
              <a:rPr lang="en-US" dirty="0" smtClean="0"/>
              <a:t>How to guide is on the Resources page of our Wiki so you can share with teachers in your building.</a:t>
            </a:r>
            <a:endParaRPr lang="en-US" dirty="0"/>
          </a:p>
          <a:p>
            <a:endParaRPr lang="en-US" dirty="0"/>
          </a:p>
        </p:txBody>
      </p:sp>
    </p:spTree>
    <p:extLst>
      <p:ext uri="{BB962C8B-B14F-4D97-AF65-F5344CB8AC3E}">
        <p14:creationId xmlns:p14="http://schemas.microsoft.com/office/powerpoint/2010/main" val="14603878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Virtual Gallery Walk</a:t>
            </a:r>
            <a:endParaRPr lang="en-US" b="1" dirty="0"/>
          </a:p>
        </p:txBody>
      </p:sp>
      <p:sp>
        <p:nvSpPr>
          <p:cNvPr id="3" name="Content Placeholder 2"/>
          <p:cNvSpPr>
            <a:spLocks noGrp="1"/>
          </p:cNvSpPr>
          <p:nvPr>
            <p:ph idx="1"/>
          </p:nvPr>
        </p:nvSpPr>
        <p:spPr/>
        <p:txBody>
          <a:bodyPr/>
          <a:lstStyle/>
          <a:p>
            <a:r>
              <a:rPr lang="en-US" dirty="0" smtClean="0"/>
              <a:t>Debrief</a:t>
            </a:r>
            <a:endParaRPr lang="en-US" dirty="0"/>
          </a:p>
        </p:txBody>
      </p:sp>
    </p:spTree>
    <p:extLst>
      <p:ext uri="{BB962C8B-B14F-4D97-AF65-F5344CB8AC3E}">
        <p14:creationId xmlns:p14="http://schemas.microsoft.com/office/powerpoint/2010/main" val="16966394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endParaRPr lang="en-US" altLang="en-US">
              <a:solidFill>
                <a:schemeClr val="tx1"/>
              </a:solidFill>
            </a:endParaRPr>
          </a:p>
        </p:txBody>
      </p:sp>
      <p:sp>
        <p:nvSpPr>
          <p:cNvPr id="55299" name="Rectangle 3"/>
          <p:cNvSpPr>
            <a:spLocks noGrp="1" noChangeArrowheads="1"/>
          </p:cNvSpPr>
          <p:nvPr>
            <p:ph type="body" idx="1"/>
          </p:nvPr>
        </p:nvSpPr>
        <p:spPr/>
        <p:txBody>
          <a:bodyPr/>
          <a:lstStyle/>
          <a:p>
            <a:endParaRPr lang="en-US"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0"/>
            <a:ext cx="9144000" cy="685800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itle 5"/>
          <p:cNvSpPr>
            <a:spLocks noGrp="1"/>
          </p:cNvSpPr>
          <p:nvPr>
            <p:ph type="title"/>
          </p:nvPr>
        </p:nvSpPr>
        <p:spPr>
          <a:xfrm>
            <a:off x="76200" y="27080"/>
            <a:ext cx="7498080" cy="838200"/>
          </a:xfrm>
        </p:spPr>
        <p:txBody>
          <a:bodyPr/>
          <a:lstStyle/>
          <a:p>
            <a:r>
              <a:rPr lang="en-US" b="1" dirty="0" smtClean="0"/>
              <a:t>Harlem Learning Process</a:t>
            </a:r>
            <a:endParaRPr lang="en-US" b="1"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831100153"/>
              </p:ext>
            </p:extLst>
          </p:nvPr>
        </p:nvGraphicFramePr>
        <p:xfrm>
          <a:off x="609600" y="1371600"/>
          <a:ext cx="8534400" cy="617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 3"/>
          <p:cNvGraphicFramePr/>
          <p:nvPr>
            <p:extLst>
              <p:ext uri="{D42A27DB-BD31-4B8C-83A1-F6EECF244321}">
                <p14:modId xmlns:p14="http://schemas.microsoft.com/office/powerpoint/2010/main" val="1496862915"/>
              </p:ext>
            </p:extLst>
          </p:nvPr>
        </p:nvGraphicFramePr>
        <p:xfrm>
          <a:off x="2667000" y="1905000"/>
          <a:ext cx="4267200" cy="3733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5015756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11166"/>
            <a:ext cx="9144000" cy="6869166"/>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2" name="Group 2"/>
          <p:cNvGrpSpPr>
            <a:grpSpLocks/>
          </p:cNvGrpSpPr>
          <p:nvPr/>
        </p:nvGrpSpPr>
        <p:grpSpPr bwMode="auto">
          <a:xfrm>
            <a:off x="2554110" y="514157"/>
            <a:ext cx="4236668" cy="4376499"/>
            <a:chOff x="1680" y="576"/>
            <a:chExt cx="2496" cy="2352"/>
          </a:xfrm>
        </p:grpSpPr>
        <p:sp>
          <p:nvSpPr>
            <p:cNvPr id="6147" name="Oval 3"/>
            <p:cNvSpPr>
              <a:spLocks noChangeArrowheads="1"/>
            </p:cNvSpPr>
            <p:nvPr/>
          </p:nvSpPr>
          <p:spPr bwMode="auto">
            <a:xfrm>
              <a:off x="1680" y="576"/>
              <a:ext cx="2496" cy="2352"/>
            </a:xfrm>
            <a:prstGeom prst="ellipse">
              <a:avLst/>
            </a:prstGeom>
            <a:noFill/>
            <a:ln w="38100">
              <a:solidFill>
                <a:schemeClr val="tx1"/>
              </a:solidFill>
              <a:round/>
              <a:headEnd/>
              <a:tailEnd/>
            </a:ln>
            <a:effectLst/>
          </p:spPr>
          <p:txBody>
            <a:bodyPr wrap="none" anchor="ctr"/>
            <a:lstStyle/>
            <a:p>
              <a:endParaRPr lang="en-US" dirty="0">
                <a:latin typeface="Century Gothic" pitchFamily="34" charset="0"/>
              </a:endParaRPr>
            </a:p>
          </p:txBody>
        </p:sp>
        <p:sp>
          <p:nvSpPr>
            <p:cNvPr id="6148" name="Text Box 4"/>
            <p:cNvSpPr txBox="1">
              <a:spLocks noChangeArrowheads="1"/>
            </p:cNvSpPr>
            <p:nvPr/>
          </p:nvSpPr>
          <p:spPr bwMode="auto">
            <a:xfrm>
              <a:off x="2256" y="816"/>
              <a:ext cx="1392" cy="252"/>
            </a:xfrm>
            <a:prstGeom prst="rect">
              <a:avLst/>
            </a:prstGeom>
            <a:noFill/>
            <a:ln w="38100">
              <a:noFill/>
              <a:miter lim="800000"/>
              <a:headEnd/>
              <a:tailEnd/>
            </a:ln>
            <a:effectLst/>
          </p:spPr>
          <p:txBody>
            <a:bodyPr>
              <a:spAutoFit/>
            </a:bodyPr>
            <a:lstStyle/>
            <a:p>
              <a:pPr algn="ctr" eaLnBrk="1" hangingPunct="1">
                <a:spcBef>
                  <a:spcPct val="50000"/>
                </a:spcBef>
              </a:pPr>
              <a:r>
                <a:rPr lang="en-US" sz="2000" b="1" u="sng" dirty="0">
                  <a:solidFill>
                    <a:srgbClr val="000099"/>
                  </a:solidFill>
                  <a:latin typeface="Century Gothic" pitchFamily="34" charset="0"/>
                </a:rPr>
                <a:t>Curriculum</a:t>
              </a:r>
            </a:p>
          </p:txBody>
        </p:sp>
      </p:grpSp>
      <p:grpSp>
        <p:nvGrpSpPr>
          <p:cNvPr id="3" name="Group 5"/>
          <p:cNvGrpSpPr>
            <a:grpSpLocks/>
          </p:cNvGrpSpPr>
          <p:nvPr/>
        </p:nvGrpSpPr>
        <p:grpSpPr bwMode="auto">
          <a:xfrm>
            <a:off x="3392310" y="2321477"/>
            <a:ext cx="4692086" cy="4546455"/>
            <a:chOff x="2256" y="1488"/>
            <a:chExt cx="2608" cy="2352"/>
          </a:xfrm>
        </p:grpSpPr>
        <p:sp>
          <p:nvSpPr>
            <p:cNvPr id="6150" name="Oval 6"/>
            <p:cNvSpPr>
              <a:spLocks noChangeArrowheads="1"/>
            </p:cNvSpPr>
            <p:nvPr/>
          </p:nvSpPr>
          <p:spPr bwMode="auto">
            <a:xfrm>
              <a:off x="2256" y="1488"/>
              <a:ext cx="2496" cy="2352"/>
            </a:xfrm>
            <a:prstGeom prst="ellipse">
              <a:avLst/>
            </a:prstGeom>
            <a:noFill/>
            <a:ln w="38100">
              <a:solidFill>
                <a:schemeClr val="tx1"/>
              </a:solidFill>
              <a:round/>
              <a:headEnd/>
              <a:tailEnd/>
            </a:ln>
            <a:effectLst/>
          </p:spPr>
          <p:txBody>
            <a:bodyPr wrap="none" anchor="ctr"/>
            <a:lstStyle/>
            <a:p>
              <a:endParaRPr lang="en-US" dirty="0">
                <a:latin typeface="Century Gothic" pitchFamily="34" charset="0"/>
              </a:endParaRPr>
            </a:p>
          </p:txBody>
        </p:sp>
        <p:sp>
          <p:nvSpPr>
            <p:cNvPr id="6151" name="Text Box 7"/>
            <p:cNvSpPr txBox="1">
              <a:spLocks noChangeArrowheads="1"/>
            </p:cNvSpPr>
            <p:nvPr/>
          </p:nvSpPr>
          <p:spPr bwMode="auto">
            <a:xfrm>
              <a:off x="3712" y="2376"/>
              <a:ext cx="1152" cy="252"/>
            </a:xfrm>
            <a:prstGeom prst="rect">
              <a:avLst/>
            </a:prstGeom>
            <a:noFill/>
            <a:ln w="38100">
              <a:noFill/>
              <a:miter lim="800000"/>
              <a:headEnd/>
              <a:tailEnd/>
            </a:ln>
            <a:effectLst/>
          </p:spPr>
          <p:txBody>
            <a:bodyPr>
              <a:spAutoFit/>
            </a:bodyPr>
            <a:lstStyle/>
            <a:p>
              <a:pPr algn="ctr" eaLnBrk="1" hangingPunct="1">
                <a:spcBef>
                  <a:spcPct val="50000"/>
                </a:spcBef>
              </a:pPr>
              <a:r>
                <a:rPr lang="en-US" sz="2000" b="1" u="sng" dirty="0">
                  <a:solidFill>
                    <a:srgbClr val="000099"/>
                  </a:solidFill>
                  <a:latin typeface="Century Gothic" pitchFamily="34" charset="0"/>
                </a:rPr>
                <a:t>Instruction</a:t>
              </a:r>
            </a:p>
          </p:txBody>
        </p:sp>
      </p:grpSp>
      <p:grpSp>
        <p:nvGrpSpPr>
          <p:cNvPr id="4" name="Group 8"/>
          <p:cNvGrpSpPr>
            <a:grpSpLocks/>
          </p:cNvGrpSpPr>
          <p:nvPr/>
        </p:nvGrpSpPr>
        <p:grpSpPr bwMode="auto">
          <a:xfrm>
            <a:off x="838200" y="2321477"/>
            <a:ext cx="4611510" cy="4463299"/>
            <a:chOff x="840" y="1536"/>
            <a:chExt cx="2664" cy="2352"/>
          </a:xfrm>
        </p:grpSpPr>
        <p:sp>
          <p:nvSpPr>
            <p:cNvPr id="6153" name="Oval 9"/>
            <p:cNvSpPr>
              <a:spLocks noChangeArrowheads="1"/>
            </p:cNvSpPr>
            <p:nvPr/>
          </p:nvSpPr>
          <p:spPr bwMode="auto">
            <a:xfrm>
              <a:off x="1008" y="1536"/>
              <a:ext cx="2496" cy="2352"/>
            </a:xfrm>
            <a:prstGeom prst="ellipse">
              <a:avLst/>
            </a:prstGeom>
            <a:noFill/>
            <a:ln w="38100">
              <a:solidFill>
                <a:schemeClr val="tx1"/>
              </a:solidFill>
              <a:round/>
              <a:headEnd/>
              <a:tailEnd/>
            </a:ln>
            <a:effectLst/>
          </p:spPr>
          <p:txBody>
            <a:bodyPr wrap="none" anchor="ctr"/>
            <a:lstStyle/>
            <a:p>
              <a:endParaRPr lang="en-US" dirty="0">
                <a:latin typeface="Century Gothic" pitchFamily="34" charset="0"/>
              </a:endParaRPr>
            </a:p>
          </p:txBody>
        </p:sp>
        <p:sp>
          <p:nvSpPr>
            <p:cNvPr id="6154" name="Text Box 10"/>
            <p:cNvSpPr txBox="1">
              <a:spLocks noChangeArrowheads="1"/>
            </p:cNvSpPr>
            <p:nvPr/>
          </p:nvSpPr>
          <p:spPr bwMode="auto">
            <a:xfrm>
              <a:off x="840" y="2362"/>
              <a:ext cx="1296" cy="252"/>
            </a:xfrm>
            <a:prstGeom prst="rect">
              <a:avLst/>
            </a:prstGeom>
            <a:noFill/>
            <a:ln w="38100">
              <a:noFill/>
              <a:miter lim="800000"/>
              <a:headEnd/>
              <a:tailEnd/>
            </a:ln>
            <a:effectLst/>
          </p:spPr>
          <p:txBody>
            <a:bodyPr>
              <a:spAutoFit/>
            </a:bodyPr>
            <a:lstStyle/>
            <a:p>
              <a:pPr algn="ctr" eaLnBrk="1" hangingPunct="1">
                <a:spcBef>
                  <a:spcPct val="50000"/>
                </a:spcBef>
              </a:pPr>
              <a:r>
                <a:rPr lang="en-US" sz="2000" b="1" u="sng" dirty="0">
                  <a:solidFill>
                    <a:srgbClr val="000099"/>
                  </a:solidFill>
                  <a:latin typeface="Century Gothic" pitchFamily="34" charset="0"/>
                </a:rPr>
                <a:t>Assessment</a:t>
              </a:r>
            </a:p>
          </p:txBody>
        </p:sp>
      </p:grpSp>
      <p:sp>
        <p:nvSpPr>
          <p:cNvPr id="6158" name="Text Box 14"/>
          <p:cNvSpPr txBox="1">
            <a:spLocks noChangeArrowheads="1"/>
          </p:cNvSpPr>
          <p:nvPr/>
        </p:nvSpPr>
        <p:spPr bwMode="auto">
          <a:xfrm>
            <a:off x="3011310" y="1676400"/>
            <a:ext cx="3124200" cy="523220"/>
          </a:xfrm>
          <a:prstGeom prst="rect">
            <a:avLst/>
          </a:prstGeom>
          <a:noFill/>
          <a:ln w="38100">
            <a:noFill/>
            <a:miter lim="800000"/>
            <a:headEnd/>
            <a:tailEnd/>
          </a:ln>
          <a:effectLst/>
        </p:spPr>
        <p:txBody>
          <a:bodyPr wrap="square">
            <a:spAutoFit/>
          </a:bodyPr>
          <a:lstStyle/>
          <a:p>
            <a:pPr algn="ctr" eaLnBrk="1" hangingPunct="1">
              <a:spcBef>
                <a:spcPct val="50000"/>
              </a:spcBef>
            </a:pPr>
            <a:r>
              <a:rPr lang="en-US" sz="1400" b="1" dirty="0">
                <a:solidFill>
                  <a:srgbClr val="000099"/>
                </a:solidFill>
                <a:latin typeface="Century Gothic" pitchFamily="34" charset="0"/>
              </a:rPr>
              <a:t>Based </a:t>
            </a:r>
            <a:r>
              <a:rPr lang="en-US" sz="1400" b="1" dirty="0" smtClean="0">
                <a:solidFill>
                  <a:srgbClr val="000099"/>
                </a:solidFill>
                <a:latin typeface="Century Gothic" pitchFamily="34" charset="0"/>
              </a:rPr>
              <a:t>on New </a:t>
            </a:r>
            <a:r>
              <a:rPr lang="en-US" sz="1400" b="1" dirty="0">
                <a:solidFill>
                  <a:srgbClr val="000099"/>
                </a:solidFill>
                <a:latin typeface="Century Gothic" pitchFamily="34" charset="0"/>
              </a:rPr>
              <a:t>Illinois State Learning </a:t>
            </a:r>
            <a:r>
              <a:rPr lang="en-US" sz="1400" b="1" dirty="0" smtClean="0">
                <a:solidFill>
                  <a:srgbClr val="000099"/>
                </a:solidFill>
                <a:latin typeface="Century Gothic" pitchFamily="34" charset="0"/>
              </a:rPr>
              <a:t>Standards</a:t>
            </a:r>
            <a:endParaRPr lang="en-US" sz="1400" b="1" dirty="0">
              <a:solidFill>
                <a:srgbClr val="000099"/>
              </a:solidFill>
              <a:latin typeface="Century Gothic" pitchFamily="34" charset="0"/>
            </a:endParaRPr>
          </a:p>
        </p:txBody>
      </p:sp>
      <p:sp>
        <p:nvSpPr>
          <p:cNvPr id="6159" name="Text Box 15"/>
          <p:cNvSpPr txBox="1">
            <a:spLocks noChangeArrowheads="1"/>
          </p:cNvSpPr>
          <p:nvPr/>
        </p:nvSpPr>
        <p:spPr bwMode="auto">
          <a:xfrm>
            <a:off x="5786187" y="4525116"/>
            <a:ext cx="1905000" cy="1600438"/>
          </a:xfrm>
          <a:prstGeom prst="rect">
            <a:avLst/>
          </a:prstGeom>
          <a:noFill/>
          <a:ln w="38100">
            <a:noFill/>
            <a:miter lim="800000"/>
            <a:headEnd/>
            <a:tailEnd/>
          </a:ln>
          <a:effectLst/>
        </p:spPr>
        <p:txBody>
          <a:bodyPr wrap="square">
            <a:spAutoFit/>
          </a:bodyPr>
          <a:lstStyle/>
          <a:p>
            <a:pPr eaLnBrk="1" hangingPunct="1">
              <a:spcBef>
                <a:spcPct val="50000"/>
              </a:spcBef>
            </a:pPr>
            <a:r>
              <a:rPr lang="en-US" sz="1400" b="1" dirty="0" smtClean="0">
                <a:solidFill>
                  <a:srgbClr val="000099"/>
                </a:solidFill>
                <a:latin typeface="Century Gothic" pitchFamily="34" charset="0"/>
              </a:rPr>
              <a:t>Delivery of Curriculum Content</a:t>
            </a:r>
          </a:p>
          <a:p>
            <a:pPr eaLnBrk="1" hangingPunct="1">
              <a:spcBef>
                <a:spcPct val="50000"/>
              </a:spcBef>
            </a:pPr>
            <a:r>
              <a:rPr lang="en-US" sz="1400" b="1" dirty="0" smtClean="0">
                <a:solidFill>
                  <a:srgbClr val="000099"/>
                </a:solidFill>
                <a:latin typeface="Century Gothic" pitchFamily="34" charset="0"/>
              </a:rPr>
              <a:t>Engaged </a:t>
            </a:r>
            <a:r>
              <a:rPr lang="en-US" sz="1400" b="1" dirty="0">
                <a:solidFill>
                  <a:srgbClr val="000099"/>
                </a:solidFill>
                <a:latin typeface="Century Gothic" pitchFamily="34" charset="0"/>
              </a:rPr>
              <a:t>Instructional Strategies </a:t>
            </a:r>
            <a:endParaRPr lang="en-US" sz="1400" b="1" dirty="0" smtClean="0">
              <a:solidFill>
                <a:srgbClr val="000099"/>
              </a:solidFill>
              <a:latin typeface="Century Gothic" pitchFamily="34" charset="0"/>
            </a:endParaRPr>
          </a:p>
          <a:p>
            <a:pPr eaLnBrk="1" hangingPunct="1">
              <a:spcBef>
                <a:spcPct val="50000"/>
              </a:spcBef>
            </a:pPr>
            <a:r>
              <a:rPr lang="en-US" sz="1400" b="1" dirty="0" smtClean="0">
                <a:solidFill>
                  <a:srgbClr val="000099"/>
                </a:solidFill>
                <a:latin typeface="Century Gothic" pitchFamily="34" charset="0"/>
              </a:rPr>
              <a:t>Time </a:t>
            </a:r>
            <a:r>
              <a:rPr lang="en-US" sz="1400" b="1" dirty="0">
                <a:solidFill>
                  <a:srgbClr val="000099"/>
                </a:solidFill>
                <a:latin typeface="Century Gothic" pitchFamily="34" charset="0"/>
              </a:rPr>
              <a:t>on Task</a:t>
            </a:r>
          </a:p>
        </p:txBody>
      </p:sp>
      <p:sp>
        <p:nvSpPr>
          <p:cNvPr id="6160" name="Text Box 16"/>
          <p:cNvSpPr txBox="1">
            <a:spLocks noChangeArrowheads="1"/>
          </p:cNvSpPr>
          <p:nvPr/>
        </p:nvSpPr>
        <p:spPr bwMode="auto">
          <a:xfrm>
            <a:off x="1285355" y="4355010"/>
            <a:ext cx="2106955" cy="1384995"/>
          </a:xfrm>
          <a:prstGeom prst="rect">
            <a:avLst/>
          </a:prstGeom>
          <a:noFill/>
          <a:ln w="38100">
            <a:noFill/>
            <a:miter lim="800000"/>
            <a:headEnd/>
            <a:tailEnd/>
          </a:ln>
          <a:effectLst/>
        </p:spPr>
        <p:txBody>
          <a:bodyPr wrap="square">
            <a:spAutoFit/>
          </a:bodyPr>
          <a:lstStyle/>
          <a:p>
            <a:pPr marL="173038" indent="-173038" algn="ctr" eaLnBrk="1" hangingPunct="1">
              <a:buFont typeface="Arial" panose="020B0604020202020204" pitchFamily="34" charset="0"/>
              <a:buChar char="•"/>
            </a:pPr>
            <a:r>
              <a:rPr lang="en-US" sz="1400" b="1" dirty="0" smtClean="0">
                <a:solidFill>
                  <a:srgbClr val="000099"/>
                </a:solidFill>
                <a:latin typeface="Century Gothic" pitchFamily="34" charset="0"/>
              </a:rPr>
              <a:t>Balanced System</a:t>
            </a:r>
          </a:p>
          <a:p>
            <a:pPr marL="173038" indent="-173038" algn="ctr" eaLnBrk="1" hangingPunct="1">
              <a:buFont typeface="Arial" panose="020B0604020202020204" pitchFamily="34" charset="0"/>
              <a:buChar char="•"/>
            </a:pPr>
            <a:r>
              <a:rPr lang="en-US" sz="1400" b="1" i="1" dirty="0" smtClean="0">
                <a:solidFill>
                  <a:srgbClr val="000099"/>
                </a:solidFill>
                <a:latin typeface="Century Gothic" pitchFamily="34" charset="0"/>
              </a:rPr>
              <a:t>Of</a:t>
            </a:r>
            <a:r>
              <a:rPr lang="en-US" sz="1400" b="1" dirty="0" smtClean="0">
                <a:solidFill>
                  <a:srgbClr val="000099"/>
                </a:solidFill>
                <a:latin typeface="Century Gothic" pitchFamily="34" charset="0"/>
              </a:rPr>
              <a:t> and</a:t>
            </a:r>
            <a:r>
              <a:rPr lang="en-US" sz="1400" b="1" i="1" dirty="0" smtClean="0">
                <a:solidFill>
                  <a:srgbClr val="000099"/>
                </a:solidFill>
                <a:latin typeface="Century Gothic" pitchFamily="34" charset="0"/>
              </a:rPr>
              <a:t> For </a:t>
            </a:r>
            <a:r>
              <a:rPr lang="en-US" sz="1400" b="1" dirty="0" smtClean="0">
                <a:solidFill>
                  <a:srgbClr val="000099"/>
                </a:solidFill>
                <a:latin typeface="Century Gothic" pitchFamily="34" charset="0"/>
              </a:rPr>
              <a:t>learning</a:t>
            </a:r>
          </a:p>
          <a:p>
            <a:pPr marL="173038" indent="-173038" algn="ctr" eaLnBrk="1" hangingPunct="1">
              <a:buFont typeface="Arial" panose="020B0604020202020204" pitchFamily="34" charset="0"/>
              <a:buChar char="•"/>
            </a:pPr>
            <a:r>
              <a:rPr lang="en-US" sz="1400" b="1" dirty="0" smtClean="0">
                <a:solidFill>
                  <a:srgbClr val="000099"/>
                </a:solidFill>
                <a:latin typeface="Century Gothic" pitchFamily="34" charset="0"/>
              </a:rPr>
              <a:t>Informs instructional practice</a:t>
            </a:r>
          </a:p>
          <a:p>
            <a:pPr algn="ctr" eaLnBrk="1" hangingPunct="1"/>
            <a:endParaRPr lang="en-US" sz="1400" b="1" dirty="0" smtClean="0">
              <a:solidFill>
                <a:srgbClr val="000099"/>
              </a:solidFill>
              <a:latin typeface="Century Gothic" pitchFamily="34" charset="0"/>
            </a:endParaRPr>
          </a:p>
          <a:p>
            <a:pPr algn="ctr" eaLnBrk="1" hangingPunct="1"/>
            <a:endParaRPr lang="en-US" sz="1400" b="1" dirty="0">
              <a:solidFill>
                <a:srgbClr val="000099"/>
              </a:solidFill>
              <a:latin typeface="Century Gothic" pitchFamily="34" charset="0"/>
            </a:endParaRPr>
          </a:p>
        </p:txBody>
      </p:sp>
      <p:grpSp>
        <p:nvGrpSpPr>
          <p:cNvPr id="5" name="Group 17"/>
          <p:cNvGrpSpPr>
            <a:grpSpLocks/>
          </p:cNvGrpSpPr>
          <p:nvPr/>
        </p:nvGrpSpPr>
        <p:grpSpPr bwMode="auto">
          <a:xfrm>
            <a:off x="5446462" y="1216138"/>
            <a:ext cx="3311525" cy="1676400"/>
            <a:chOff x="3648" y="816"/>
            <a:chExt cx="2086" cy="1056"/>
          </a:xfrm>
        </p:grpSpPr>
        <p:sp>
          <p:nvSpPr>
            <p:cNvPr id="6162" name="Text Box 18"/>
            <p:cNvSpPr txBox="1">
              <a:spLocks noChangeArrowheads="1"/>
            </p:cNvSpPr>
            <p:nvPr/>
          </p:nvSpPr>
          <p:spPr bwMode="auto">
            <a:xfrm>
              <a:off x="4390" y="816"/>
              <a:ext cx="1344" cy="523"/>
            </a:xfrm>
            <a:prstGeom prst="rect">
              <a:avLst/>
            </a:prstGeom>
            <a:noFill/>
            <a:ln w="31750">
              <a:solidFill>
                <a:srgbClr val="000099"/>
              </a:solidFill>
              <a:miter lim="800000"/>
              <a:headEnd/>
              <a:tailEnd/>
            </a:ln>
            <a:effectLst/>
          </p:spPr>
          <p:txBody>
            <a:bodyPr>
              <a:spAutoFit/>
            </a:bodyPr>
            <a:lstStyle/>
            <a:p>
              <a:pPr algn="ctr" eaLnBrk="1" hangingPunct="1">
                <a:spcBef>
                  <a:spcPct val="50000"/>
                </a:spcBef>
              </a:pPr>
              <a:r>
                <a:rPr lang="en-US" sz="1600" b="1" dirty="0" smtClean="0">
                  <a:solidFill>
                    <a:srgbClr val="000099"/>
                  </a:solidFill>
                  <a:latin typeface="Century Gothic" pitchFamily="34" charset="0"/>
                </a:rPr>
                <a:t>Curriculum Guides: </a:t>
              </a:r>
              <a:r>
                <a:rPr lang="en-US" sz="1600" b="1" dirty="0">
                  <a:solidFill>
                    <a:srgbClr val="000099"/>
                  </a:solidFill>
                  <a:latin typeface="Century Gothic" pitchFamily="34" charset="0"/>
                </a:rPr>
                <a:t>S</a:t>
              </a:r>
              <a:r>
                <a:rPr lang="en-US" sz="1600" b="1" dirty="0" smtClean="0">
                  <a:solidFill>
                    <a:srgbClr val="000099"/>
                  </a:solidFill>
                  <a:latin typeface="Century Gothic" pitchFamily="34" charset="0"/>
                </a:rPr>
                <a:t>kills </a:t>
              </a:r>
              <a:r>
                <a:rPr lang="en-US" sz="1600" b="1" dirty="0">
                  <a:solidFill>
                    <a:srgbClr val="000099"/>
                  </a:solidFill>
                  <a:latin typeface="Century Gothic" pitchFamily="34" charset="0"/>
                </a:rPr>
                <a:t>or content </a:t>
              </a:r>
              <a:r>
                <a:rPr lang="en-US" sz="1600" b="1" dirty="0" smtClean="0">
                  <a:solidFill>
                    <a:srgbClr val="000099"/>
                  </a:solidFill>
                  <a:latin typeface="Century Gothic" pitchFamily="34" charset="0"/>
                </a:rPr>
                <a:t>that will </a:t>
              </a:r>
              <a:r>
                <a:rPr lang="en-US" sz="1600" b="1" dirty="0">
                  <a:solidFill>
                    <a:srgbClr val="000099"/>
                  </a:solidFill>
                  <a:latin typeface="Century Gothic" pitchFamily="34" charset="0"/>
                </a:rPr>
                <a:t>be taught</a:t>
              </a:r>
            </a:p>
          </p:txBody>
        </p:sp>
        <p:sp>
          <p:nvSpPr>
            <p:cNvPr id="6163" name="Line 19"/>
            <p:cNvSpPr>
              <a:spLocks noChangeShapeType="1"/>
            </p:cNvSpPr>
            <p:nvPr/>
          </p:nvSpPr>
          <p:spPr bwMode="auto">
            <a:xfrm flipH="1">
              <a:off x="3648" y="1536"/>
              <a:ext cx="768" cy="336"/>
            </a:xfrm>
            <a:prstGeom prst="line">
              <a:avLst/>
            </a:prstGeom>
            <a:noFill/>
            <a:ln w="25400">
              <a:solidFill>
                <a:srgbClr val="000099"/>
              </a:solidFill>
              <a:round/>
              <a:headEnd/>
              <a:tailEnd type="triangle" w="med" len="med"/>
            </a:ln>
            <a:effectLst/>
          </p:spPr>
          <p:txBody>
            <a:bodyPr wrap="none" anchor="ctr"/>
            <a:lstStyle/>
            <a:p>
              <a:endParaRPr lang="en-US" dirty="0">
                <a:latin typeface="Century Gothic" pitchFamily="34" charset="0"/>
              </a:endParaRPr>
            </a:p>
          </p:txBody>
        </p:sp>
      </p:grpSp>
      <p:grpSp>
        <p:nvGrpSpPr>
          <p:cNvPr id="7" name="Group 23"/>
          <p:cNvGrpSpPr>
            <a:grpSpLocks/>
          </p:cNvGrpSpPr>
          <p:nvPr/>
        </p:nvGrpSpPr>
        <p:grpSpPr bwMode="auto">
          <a:xfrm>
            <a:off x="115710" y="1384506"/>
            <a:ext cx="3309938" cy="1622425"/>
            <a:chOff x="96" y="1008"/>
            <a:chExt cx="2085" cy="1022"/>
          </a:xfrm>
        </p:grpSpPr>
        <p:sp>
          <p:nvSpPr>
            <p:cNvPr id="6168" name="Text Box 24"/>
            <p:cNvSpPr txBox="1">
              <a:spLocks noChangeArrowheads="1"/>
            </p:cNvSpPr>
            <p:nvPr/>
          </p:nvSpPr>
          <p:spPr bwMode="auto">
            <a:xfrm>
              <a:off x="96" y="1008"/>
              <a:ext cx="1584" cy="679"/>
            </a:xfrm>
            <a:prstGeom prst="rect">
              <a:avLst/>
            </a:prstGeom>
            <a:noFill/>
            <a:ln w="31750">
              <a:solidFill>
                <a:srgbClr val="000099"/>
              </a:solidFill>
              <a:miter lim="800000"/>
              <a:headEnd/>
              <a:tailEnd/>
            </a:ln>
            <a:effectLst/>
          </p:spPr>
          <p:txBody>
            <a:bodyPr wrap="square">
              <a:spAutoFit/>
            </a:bodyPr>
            <a:lstStyle/>
            <a:p>
              <a:pPr algn="ctr" eaLnBrk="1" hangingPunct="1">
                <a:spcBef>
                  <a:spcPct val="50000"/>
                </a:spcBef>
              </a:pPr>
              <a:r>
                <a:rPr lang="en-US" sz="1600" b="1" dirty="0">
                  <a:solidFill>
                    <a:srgbClr val="000099"/>
                  </a:solidFill>
                  <a:latin typeface="Century Gothic" pitchFamily="34" charset="0"/>
                </a:rPr>
                <a:t>Curriculum Aligned with </a:t>
              </a:r>
              <a:r>
                <a:rPr lang="en-US" sz="1600" b="1" dirty="0" smtClean="0">
                  <a:solidFill>
                    <a:srgbClr val="000099"/>
                  </a:solidFill>
                  <a:latin typeface="Century Gothic" pitchFamily="34" charset="0"/>
                </a:rPr>
                <a:t>Standards and State Accountability Assessments</a:t>
              </a:r>
              <a:endParaRPr lang="en-US" sz="1600" b="1" dirty="0">
                <a:solidFill>
                  <a:srgbClr val="000099"/>
                </a:solidFill>
                <a:latin typeface="Century Gothic" pitchFamily="34" charset="0"/>
              </a:endParaRPr>
            </a:p>
          </p:txBody>
        </p:sp>
        <p:sp>
          <p:nvSpPr>
            <p:cNvPr id="6169" name="Line 25"/>
            <p:cNvSpPr>
              <a:spLocks noChangeShapeType="1"/>
            </p:cNvSpPr>
            <p:nvPr/>
          </p:nvSpPr>
          <p:spPr bwMode="auto">
            <a:xfrm>
              <a:off x="1496" y="1657"/>
              <a:ext cx="685" cy="373"/>
            </a:xfrm>
            <a:prstGeom prst="line">
              <a:avLst/>
            </a:prstGeom>
            <a:noFill/>
            <a:ln w="25400">
              <a:solidFill>
                <a:srgbClr val="000099"/>
              </a:solidFill>
              <a:round/>
              <a:headEnd/>
              <a:tailEnd type="triangle" w="med" len="med"/>
            </a:ln>
            <a:effectLst/>
          </p:spPr>
          <p:txBody>
            <a:bodyPr wrap="none" anchor="ctr"/>
            <a:lstStyle/>
            <a:p>
              <a:endParaRPr lang="en-US" dirty="0">
                <a:latin typeface="Century Gothic" pitchFamily="34" charset="0"/>
              </a:endParaRPr>
            </a:p>
          </p:txBody>
        </p:sp>
      </p:grpSp>
      <p:sp>
        <p:nvSpPr>
          <p:cNvPr id="6170" name="Text Box 26"/>
          <p:cNvSpPr txBox="1">
            <a:spLocks noChangeArrowheads="1"/>
          </p:cNvSpPr>
          <p:nvPr/>
        </p:nvSpPr>
        <p:spPr bwMode="auto">
          <a:xfrm>
            <a:off x="2020710" y="6153088"/>
            <a:ext cx="4953000" cy="366713"/>
          </a:xfrm>
          <a:prstGeom prst="rect">
            <a:avLst/>
          </a:prstGeom>
          <a:noFill/>
          <a:ln w="38100">
            <a:noFill/>
            <a:miter lim="800000"/>
            <a:headEnd/>
            <a:tailEnd/>
          </a:ln>
          <a:effectLst/>
        </p:spPr>
        <p:txBody>
          <a:bodyPr>
            <a:spAutoFit/>
          </a:bodyPr>
          <a:lstStyle/>
          <a:p>
            <a:pPr algn="ctr" eaLnBrk="1" hangingPunct="1">
              <a:spcBef>
                <a:spcPct val="50000"/>
              </a:spcBef>
            </a:pPr>
            <a:r>
              <a:rPr lang="en-US" sz="1800" b="1" i="1" dirty="0" smtClean="0">
                <a:solidFill>
                  <a:schemeClr val="accent6">
                    <a:lumMod val="75000"/>
                  </a:schemeClr>
                </a:solidFill>
                <a:latin typeface="Century Gothic" pitchFamily="34" charset="0"/>
              </a:rPr>
              <a:t>Data-Informed </a:t>
            </a:r>
            <a:r>
              <a:rPr lang="en-US" sz="1800" b="1" i="1" dirty="0">
                <a:solidFill>
                  <a:schemeClr val="accent6">
                    <a:lumMod val="75000"/>
                  </a:schemeClr>
                </a:solidFill>
                <a:latin typeface="Century Gothic" pitchFamily="34" charset="0"/>
              </a:rPr>
              <a:t>Decision Making Process</a:t>
            </a:r>
          </a:p>
        </p:txBody>
      </p:sp>
      <p:sp>
        <p:nvSpPr>
          <p:cNvPr id="8" name="Rectangle 7"/>
          <p:cNvSpPr/>
          <p:nvPr/>
        </p:nvSpPr>
        <p:spPr>
          <a:xfrm>
            <a:off x="599701" y="-11166"/>
            <a:ext cx="8070607" cy="584775"/>
          </a:xfrm>
          <a:prstGeom prst="rect">
            <a:avLst/>
          </a:prstGeom>
          <a:noFill/>
        </p:spPr>
        <p:txBody>
          <a:bodyPr wrap="none" lIns="91440" tIns="45720" rIns="91440" bIns="45720">
            <a:spAutoFit/>
          </a:bodyPr>
          <a:lstStyle/>
          <a:p>
            <a:pPr algn="ctr"/>
            <a:r>
              <a:rPr lang="en-US"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Curriculum, Instruction and Assessment</a:t>
            </a:r>
            <a:endParaRPr lang="en-US"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 name="Rectangle 8"/>
          <p:cNvSpPr/>
          <p:nvPr/>
        </p:nvSpPr>
        <p:spPr>
          <a:xfrm>
            <a:off x="3563717" y="3469042"/>
            <a:ext cx="1866986" cy="830997"/>
          </a:xfrm>
          <a:prstGeom prst="rect">
            <a:avLst/>
          </a:prstGeom>
          <a:noFill/>
        </p:spPr>
        <p:txBody>
          <a:bodyPr wrap="none" lIns="91440" tIns="45720" rIns="91440" bIns="45720">
            <a:spAutoFit/>
          </a:bodyPr>
          <a:lstStyle/>
          <a:p>
            <a:pPr algn="ctr"/>
            <a:r>
              <a:rPr lang="en-US"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Student</a:t>
            </a:r>
          </a:p>
          <a:p>
            <a:pPr algn="ctr"/>
            <a:r>
              <a:rPr lang="en-US"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Achievement</a:t>
            </a:r>
            <a:endParaRPr lang="en-US"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8135" y="4999048"/>
            <a:ext cx="1418150" cy="661803"/>
          </a:xfrm>
          <a:prstGeom prst="rect">
            <a:avLst/>
          </a:prstGeom>
        </p:spPr>
      </p:pic>
    </p:spTree>
    <p:extLst>
      <p:ext uri="{BB962C8B-B14F-4D97-AF65-F5344CB8AC3E}">
        <p14:creationId xmlns:p14="http://schemas.microsoft.com/office/powerpoint/2010/main" val="241200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6158"/>
                                        </p:tgtEl>
                                        <p:attrNameLst>
                                          <p:attrName>style.visibility</p:attrName>
                                        </p:attrNameLst>
                                      </p:cBhvr>
                                      <p:to>
                                        <p:strVal val="visible"/>
                                      </p:to>
                                    </p:set>
                                    <p:anim calcmode="lin" valueType="num">
                                      <p:cBhvr additive="base">
                                        <p:cTn id="25" dur="500" fill="hold"/>
                                        <p:tgtEl>
                                          <p:spTgt spid="6158"/>
                                        </p:tgtEl>
                                        <p:attrNameLst>
                                          <p:attrName>ppt_x</p:attrName>
                                        </p:attrNameLst>
                                      </p:cBhvr>
                                      <p:tavLst>
                                        <p:tav tm="0">
                                          <p:val>
                                            <p:strVal val="#ppt_x"/>
                                          </p:val>
                                        </p:tav>
                                        <p:tav tm="100000">
                                          <p:val>
                                            <p:strVal val="#ppt_x"/>
                                          </p:val>
                                        </p:tav>
                                      </p:tavLst>
                                    </p:anim>
                                    <p:anim calcmode="lin" valueType="num">
                                      <p:cBhvr additive="base">
                                        <p:cTn id="26" dur="500" fill="hold"/>
                                        <p:tgtEl>
                                          <p:spTgt spid="6158"/>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6159"/>
                                        </p:tgtEl>
                                        <p:attrNameLst>
                                          <p:attrName>style.visibility</p:attrName>
                                        </p:attrNameLst>
                                      </p:cBhvr>
                                      <p:to>
                                        <p:strVal val="visible"/>
                                      </p:to>
                                    </p:set>
                                    <p:anim calcmode="lin" valueType="num">
                                      <p:cBhvr additive="base">
                                        <p:cTn id="31" dur="500" fill="hold"/>
                                        <p:tgtEl>
                                          <p:spTgt spid="6159"/>
                                        </p:tgtEl>
                                        <p:attrNameLst>
                                          <p:attrName>ppt_x</p:attrName>
                                        </p:attrNameLst>
                                      </p:cBhvr>
                                      <p:tavLst>
                                        <p:tav tm="0">
                                          <p:val>
                                            <p:strVal val="1+#ppt_w/2"/>
                                          </p:val>
                                        </p:tav>
                                        <p:tav tm="100000">
                                          <p:val>
                                            <p:strVal val="#ppt_x"/>
                                          </p:val>
                                        </p:tav>
                                      </p:tavLst>
                                    </p:anim>
                                    <p:anim calcmode="lin" valueType="num">
                                      <p:cBhvr additive="base">
                                        <p:cTn id="32" dur="500" fill="hold"/>
                                        <p:tgtEl>
                                          <p:spTgt spid="615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160"/>
                                        </p:tgtEl>
                                        <p:attrNameLst>
                                          <p:attrName>style.visibility</p:attrName>
                                        </p:attrNameLst>
                                      </p:cBhvr>
                                      <p:to>
                                        <p:strVal val="visible"/>
                                      </p:to>
                                    </p:set>
                                    <p:anim calcmode="lin" valueType="num">
                                      <p:cBhvr additive="base">
                                        <p:cTn id="37" dur="500" fill="hold"/>
                                        <p:tgtEl>
                                          <p:spTgt spid="6160"/>
                                        </p:tgtEl>
                                        <p:attrNameLst>
                                          <p:attrName>ppt_x</p:attrName>
                                        </p:attrNameLst>
                                      </p:cBhvr>
                                      <p:tavLst>
                                        <p:tav tm="0">
                                          <p:val>
                                            <p:strVal val="0-#ppt_w/2"/>
                                          </p:val>
                                        </p:tav>
                                        <p:tav tm="100000">
                                          <p:val>
                                            <p:strVal val="#ppt_x"/>
                                          </p:val>
                                        </p:tav>
                                      </p:tavLst>
                                    </p:anim>
                                    <p:anim calcmode="lin" valueType="num">
                                      <p:cBhvr additive="base">
                                        <p:cTn id="38" dur="500" fill="hold"/>
                                        <p:tgtEl>
                                          <p:spTgt spid="616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1+#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0-#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1000" fill="hold"/>
                                        <p:tgtEl>
                                          <p:spTgt spid="6"/>
                                        </p:tgtEl>
                                        <p:attrNameLst>
                                          <p:attrName>ppt_w</p:attrName>
                                        </p:attrNameLst>
                                      </p:cBhvr>
                                      <p:tavLst>
                                        <p:tav tm="0">
                                          <p:val>
                                            <p:fltVal val="0"/>
                                          </p:val>
                                        </p:tav>
                                        <p:tav tm="100000">
                                          <p:val>
                                            <p:strVal val="#ppt_w"/>
                                          </p:val>
                                        </p:tav>
                                      </p:tavLst>
                                    </p:anim>
                                    <p:anim calcmode="lin" valueType="num">
                                      <p:cBhvr>
                                        <p:cTn id="56" dur="1000" fill="hold"/>
                                        <p:tgtEl>
                                          <p:spTgt spid="6"/>
                                        </p:tgtEl>
                                        <p:attrNameLst>
                                          <p:attrName>ppt_h</p:attrName>
                                        </p:attrNameLst>
                                      </p:cBhvr>
                                      <p:tavLst>
                                        <p:tav tm="0">
                                          <p:val>
                                            <p:fltVal val="0"/>
                                          </p:val>
                                        </p:tav>
                                        <p:tav tm="100000">
                                          <p:val>
                                            <p:strVal val="#ppt_h"/>
                                          </p:val>
                                        </p:tav>
                                      </p:tavLst>
                                    </p:anim>
                                    <p:anim calcmode="lin" valueType="num">
                                      <p:cBhvr>
                                        <p:cTn id="57" dur="1000" fill="hold"/>
                                        <p:tgtEl>
                                          <p:spTgt spid="6"/>
                                        </p:tgtEl>
                                        <p:attrNameLst>
                                          <p:attrName>style.rotation</p:attrName>
                                        </p:attrNameLst>
                                      </p:cBhvr>
                                      <p:tavLst>
                                        <p:tav tm="0">
                                          <p:val>
                                            <p:fltVal val="90"/>
                                          </p:val>
                                        </p:tav>
                                        <p:tav tm="100000">
                                          <p:val>
                                            <p:fltVal val="0"/>
                                          </p:val>
                                        </p:tav>
                                      </p:tavLst>
                                    </p:anim>
                                    <p:animEffect transition="in" filter="fade">
                                      <p:cBhvr>
                                        <p:cTn id="58" dur="1000"/>
                                        <p:tgtEl>
                                          <p:spTgt spid="6"/>
                                        </p:tgtEl>
                                      </p:cBhvr>
                                    </p:animEffect>
                                  </p:childTnLst>
                                </p:cTn>
                              </p:par>
                            </p:childTnLst>
                          </p:cTn>
                        </p:par>
                        <p:par>
                          <p:cTn id="59" fill="hold">
                            <p:stCondLst>
                              <p:cond delay="1000"/>
                            </p:stCondLst>
                            <p:childTnLst>
                              <p:par>
                                <p:cTn id="60" presetID="45"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2000"/>
                                        <p:tgtEl>
                                          <p:spTgt spid="6"/>
                                        </p:tgtEl>
                                      </p:cBhvr>
                                    </p:animEffect>
                                    <p:anim calcmode="lin" valueType="num">
                                      <p:cBhvr>
                                        <p:cTn id="63" dur="2000" fill="hold"/>
                                        <p:tgtEl>
                                          <p:spTgt spid="6"/>
                                        </p:tgtEl>
                                        <p:attrNameLst>
                                          <p:attrName>ppt_w</p:attrName>
                                        </p:attrNameLst>
                                      </p:cBhvr>
                                      <p:tavLst>
                                        <p:tav tm="0" fmla="#ppt_w*sin(2.5*pi*$)">
                                          <p:val>
                                            <p:fltVal val="0"/>
                                          </p:val>
                                        </p:tav>
                                        <p:tav tm="100000">
                                          <p:val>
                                            <p:fltVal val="1"/>
                                          </p:val>
                                        </p:tav>
                                      </p:tavLst>
                                    </p:anim>
                                    <p:anim calcmode="lin" valueType="num">
                                      <p:cBhvr>
                                        <p:cTn id="64" dur="2000" fill="hold"/>
                                        <p:tgtEl>
                                          <p:spTgt spid="6"/>
                                        </p:tgtEl>
                                        <p:attrNameLst>
                                          <p:attrName>ppt_h</p:attrName>
                                        </p:attrNameLst>
                                      </p:cBhvr>
                                      <p:tavLst>
                                        <p:tav tm="0">
                                          <p:val>
                                            <p:strVal val="#ppt_h"/>
                                          </p:val>
                                        </p:tav>
                                        <p:tav tm="100000">
                                          <p:val>
                                            <p:strVal val="#ppt_h"/>
                                          </p:val>
                                        </p:tav>
                                      </p:tavLst>
                                    </p:anim>
                                  </p:childTnLst>
                                </p:cTn>
                              </p:par>
                            </p:childTnLst>
                          </p:cTn>
                        </p:par>
                        <p:par>
                          <p:cTn id="65" fill="hold">
                            <p:stCondLst>
                              <p:cond delay="3000"/>
                            </p:stCondLst>
                            <p:childTnLst>
                              <p:par>
                                <p:cTn id="66" presetID="32" presetClass="emph" presetSubtype="0" fill="hold" nodeType="afterEffect">
                                  <p:stCondLst>
                                    <p:cond delay="0"/>
                                  </p:stCondLst>
                                  <p:childTnLst>
                                    <p:animRot by="120000">
                                      <p:cBhvr>
                                        <p:cTn id="67" dur="300" fill="hold">
                                          <p:stCondLst>
                                            <p:cond delay="0"/>
                                          </p:stCondLst>
                                        </p:cTn>
                                        <p:tgtEl>
                                          <p:spTgt spid="6"/>
                                        </p:tgtEl>
                                        <p:attrNameLst>
                                          <p:attrName>r</p:attrName>
                                        </p:attrNameLst>
                                      </p:cBhvr>
                                    </p:animRot>
                                    <p:animRot by="-240000">
                                      <p:cBhvr>
                                        <p:cTn id="68" dur="600" fill="hold">
                                          <p:stCondLst>
                                            <p:cond delay="600"/>
                                          </p:stCondLst>
                                        </p:cTn>
                                        <p:tgtEl>
                                          <p:spTgt spid="6"/>
                                        </p:tgtEl>
                                        <p:attrNameLst>
                                          <p:attrName>r</p:attrName>
                                        </p:attrNameLst>
                                      </p:cBhvr>
                                    </p:animRot>
                                    <p:animRot by="240000">
                                      <p:cBhvr>
                                        <p:cTn id="69" dur="600" fill="hold">
                                          <p:stCondLst>
                                            <p:cond delay="1200"/>
                                          </p:stCondLst>
                                        </p:cTn>
                                        <p:tgtEl>
                                          <p:spTgt spid="6"/>
                                        </p:tgtEl>
                                        <p:attrNameLst>
                                          <p:attrName>r</p:attrName>
                                        </p:attrNameLst>
                                      </p:cBhvr>
                                    </p:animRot>
                                    <p:animRot by="-240000">
                                      <p:cBhvr>
                                        <p:cTn id="70" dur="600" fill="hold">
                                          <p:stCondLst>
                                            <p:cond delay="1800"/>
                                          </p:stCondLst>
                                        </p:cTn>
                                        <p:tgtEl>
                                          <p:spTgt spid="6"/>
                                        </p:tgtEl>
                                        <p:attrNameLst>
                                          <p:attrName>r</p:attrName>
                                        </p:attrNameLst>
                                      </p:cBhvr>
                                    </p:animRot>
                                    <p:animRot by="120000">
                                      <p:cBhvr>
                                        <p:cTn id="71" dur="600" fill="hold">
                                          <p:stCondLst>
                                            <p:cond delay="2400"/>
                                          </p:stCondLst>
                                        </p:cTn>
                                        <p:tgtEl>
                                          <p:spTgt spid="6"/>
                                        </p:tgtEl>
                                        <p:attrNameLst>
                                          <p:attrName>r</p:attrName>
                                        </p:attrNameLst>
                                      </p:cBhvr>
                                    </p:animRot>
                                  </p:childTnLst>
                                </p:cTn>
                              </p:par>
                            </p:childTnLst>
                          </p:cTn>
                        </p:par>
                        <p:par>
                          <p:cTn id="72" fill="hold">
                            <p:stCondLst>
                              <p:cond delay="6000"/>
                            </p:stCondLst>
                            <p:childTnLst>
                              <p:par>
                                <p:cTn id="73" presetID="32" presetClass="emph" presetSubtype="0" fill="hold" nodeType="afterEffect">
                                  <p:stCondLst>
                                    <p:cond delay="0"/>
                                  </p:stCondLst>
                                  <p:childTnLst>
                                    <p:animRot by="120000">
                                      <p:cBhvr>
                                        <p:cTn id="74" dur="300" fill="hold">
                                          <p:stCondLst>
                                            <p:cond delay="0"/>
                                          </p:stCondLst>
                                        </p:cTn>
                                        <p:tgtEl>
                                          <p:spTgt spid="6"/>
                                        </p:tgtEl>
                                        <p:attrNameLst>
                                          <p:attrName>r</p:attrName>
                                        </p:attrNameLst>
                                      </p:cBhvr>
                                    </p:animRot>
                                    <p:animRot by="-240000">
                                      <p:cBhvr>
                                        <p:cTn id="75" dur="600" fill="hold">
                                          <p:stCondLst>
                                            <p:cond delay="600"/>
                                          </p:stCondLst>
                                        </p:cTn>
                                        <p:tgtEl>
                                          <p:spTgt spid="6"/>
                                        </p:tgtEl>
                                        <p:attrNameLst>
                                          <p:attrName>r</p:attrName>
                                        </p:attrNameLst>
                                      </p:cBhvr>
                                    </p:animRot>
                                    <p:animRot by="240000">
                                      <p:cBhvr>
                                        <p:cTn id="76" dur="600" fill="hold">
                                          <p:stCondLst>
                                            <p:cond delay="1200"/>
                                          </p:stCondLst>
                                        </p:cTn>
                                        <p:tgtEl>
                                          <p:spTgt spid="6"/>
                                        </p:tgtEl>
                                        <p:attrNameLst>
                                          <p:attrName>r</p:attrName>
                                        </p:attrNameLst>
                                      </p:cBhvr>
                                    </p:animRot>
                                    <p:animRot by="-240000">
                                      <p:cBhvr>
                                        <p:cTn id="77" dur="600" fill="hold">
                                          <p:stCondLst>
                                            <p:cond delay="1800"/>
                                          </p:stCondLst>
                                        </p:cTn>
                                        <p:tgtEl>
                                          <p:spTgt spid="6"/>
                                        </p:tgtEl>
                                        <p:attrNameLst>
                                          <p:attrName>r</p:attrName>
                                        </p:attrNameLst>
                                      </p:cBhvr>
                                    </p:animRot>
                                    <p:animRot by="120000">
                                      <p:cBhvr>
                                        <p:cTn id="78" dur="600" fill="hold">
                                          <p:stCondLst>
                                            <p:cond delay="2400"/>
                                          </p:stCondLst>
                                        </p:cTn>
                                        <p:tgtEl>
                                          <p:spTgt spid="6"/>
                                        </p:tgtEl>
                                        <p:attrNameLst>
                                          <p:attrName>r</p:attrName>
                                        </p:attrNameLst>
                                      </p:cBhvr>
                                    </p:animRot>
                                  </p:childTnLst>
                                </p:cTn>
                              </p:par>
                            </p:childTnLst>
                          </p:cTn>
                        </p:par>
                        <p:par>
                          <p:cTn id="79" fill="hold">
                            <p:stCondLst>
                              <p:cond delay="9000"/>
                            </p:stCondLst>
                            <p:childTnLst>
                              <p:par>
                                <p:cTn id="80" presetID="32" presetClass="emph" presetSubtype="0" fill="hold" nodeType="afterEffect">
                                  <p:stCondLst>
                                    <p:cond delay="0"/>
                                  </p:stCondLst>
                                  <p:childTnLst>
                                    <p:animRot by="120000">
                                      <p:cBhvr>
                                        <p:cTn id="81" dur="300" fill="hold">
                                          <p:stCondLst>
                                            <p:cond delay="0"/>
                                          </p:stCondLst>
                                        </p:cTn>
                                        <p:tgtEl>
                                          <p:spTgt spid="6"/>
                                        </p:tgtEl>
                                        <p:attrNameLst>
                                          <p:attrName>r</p:attrName>
                                        </p:attrNameLst>
                                      </p:cBhvr>
                                    </p:animRot>
                                    <p:animRot by="-240000">
                                      <p:cBhvr>
                                        <p:cTn id="82" dur="600" fill="hold">
                                          <p:stCondLst>
                                            <p:cond delay="600"/>
                                          </p:stCondLst>
                                        </p:cTn>
                                        <p:tgtEl>
                                          <p:spTgt spid="6"/>
                                        </p:tgtEl>
                                        <p:attrNameLst>
                                          <p:attrName>r</p:attrName>
                                        </p:attrNameLst>
                                      </p:cBhvr>
                                    </p:animRot>
                                    <p:animRot by="240000">
                                      <p:cBhvr>
                                        <p:cTn id="83" dur="600" fill="hold">
                                          <p:stCondLst>
                                            <p:cond delay="1200"/>
                                          </p:stCondLst>
                                        </p:cTn>
                                        <p:tgtEl>
                                          <p:spTgt spid="6"/>
                                        </p:tgtEl>
                                        <p:attrNameLst>
                                          <p:attrName>r</p:attrName>
                                        </p:attrNameLst>
                                      </p:cBhvr>
                                    </p:animRot>
                                    <p:animRot by="-240000">
                                      <p:cBhvr>
                                        <p:cTn id="84" dur="600" fill="hold">
                                          <p:stCondLst>
                                            <p:cond delay="1800"/>
                                          </p:stCondLst>
                                        </p:cTn>
                                        <p:tgtEl>
                                          <p:spTgt spid="6"/>
                                        </p:tgtEl>
                                        <p:attrNameLst>
                                          <p:attrName>r</p:attrName>
                                        </p:attrNameLst>
                                      </p:cBhvr>
                                    </p:animRot>
                                    <p:animRot by="120000">
                                      <p:cBhvr>
                                        <p:cTn id="85" dur="600" fill="hold">
                                          <p:stCondLst>
                                            <p:cond delay="2400"/>
                                          </p:stCondLst>
                                        </p:cTn>
                                        <p:tgtEl>
                                          <p:spTgt spid="6"/>
                                        </p:tgtEl>
                                        <p:attrNameLst>
                                          <p:attrName>r</p:attrName>
                                        </p:attrNameLst>
                                      </p:cBhvr>
                                    </p:animRot>
                                  </p:childTnLst>
                                </p:cTn>
                              </p:par>
                            </p:childTnLst>
                          </p:cTn>
                        </p:par>
                      </p:childTnLst>
                    </p:cTn>
                  </p:par>
                  <p:par>
                    <p:cTn id="86" fill="hold">
                      <p:stCondLst>
                        <p:cond delay="indefinite"/>
                      </p:stCondLst>
                      <p:childTnLst>
                        <p:par>
                          <p:cTn id="87" fill="hold">
                            <p:stCondLst>
                              <p:cond delay="0"/>
                            </p:stCondLst>
                            <p:childTnLst>
                              <p:par>
                                <p:cTn id="88" presetID="1" presetClass="entr" presetSubtype="0" fill="hold" grpId="0" nodeType="clickEffect">
                                  <p:stCondLst>
                                    <p:cond delay="0"/>
                                  </p:stCondLst>
                                  <p:childTnLst>
                                    <p:set>
                                      <p:cBhvr>
                                        <p:cTn id="89" dur="1" fill="hold">
                                          <p:stCondLst>
                                            <p:cond delay="499"/>
                                          </p:stCondLst>
                                        </p:cTn>
                                        <p:tgtEl>
                                          <p:spTgt spid="61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8" grpId="0" autoUpdateAnimBg="0"/>
      <p:bldP spid="6159" grpId="0" autoUpdateAnimBg="0"/>
      <p:bldP spid="6160" grpId="0" autoUpdateAnimBg="0"/>
      <p:bldP spid="617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2491"/>
            <a:ext cx="8935639"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49181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2013" y="304800"/>
            <a:ext cx="8229600" cy="1066800"/>
          </a:xfrm>
        </p:spPr>
        <p:txBody>
          <a:bodyPr>
            <a:normAutofit fontScale="90000"/>
          </a:bodyPr>
          <a:lstStyle/>
          <a:p>
            <a:r>
              <a:rPr lang="en-US" b="1" dirty="0">
                <a:effectLst>
                  <a:outerShdw blurRad="38100" dist="38100" dir="2700000" algn="tl">
                    <a:srgbClr val="000000">
                      <a:alpha val="43137"/>
                    </a:srgbClr>
                  </a:outerShdw>
                </a:effectLst>
              </a:rPr>
              <a:t>Assessment inspire us to ask these hard questions: </a:t>
            </a:r>
          </a:p>
        </p:txBody>
      </p:sp>
      <p:sp>
        <p:nvSpPr>
          <p:cNvPr id="3" name="Content Placeholder 2"/>
          <p:cNvSpPr>
            <a:spLocks noGrp="1"/>
          </p:cNvSpPr>
          <p:nvPr>
            <p:ph idx="1"/>
          </p:nvPr>
        </p:nvSpPr>
        <p:spPr/>
        <p:txBody>
          <a:bodyPr/>
          <a:lstStyle/>
          <a:p>
            <a:r>
              <a:rPr lang="en-US" dirty="0" smtClean="0"/>
              <a:t>Are </a:t>
            </a:r>
            <a:r>
              <a:rPr lang="en-US" dirty="0"/>
              <a:t>we teaching what we think we are teaching</a:t>
            </a:r>
            <a:r>
              <a:rPr lang="en-US" dirty="0" smtClean="0"/>
              <a:t>?</a:t>
            </a:r>
          </a:p>
          <a:p>
            <a:r>
              <a:rPr lang="en-US" dirty="0" smtClean="0"/>
              <a:t>Are </a:t>
            </a:r>
            <a:r>
              <a:rPr lang="en-US" dirty="0"/>
              <a:t>students learning what they are supposed to be learning</a:t>
            </a:r>
            <a:r>
              <a:rPr lang="en-US" dirty="0" smtClean="0"/>
              <a:t>?</a:t>
            </a:r>
          </a:p>
          <a:p>
            <a:r>
              <a:rPr lang="en-US" dirty="0" smtClean="0"/>
              <a:t>Is </a:t>
            </a:r>
            <a:r>
              <a:rPr lang="en-US" dirty="0"/>
              <a:t>there a way to teach the subject better, thereby promoting better learning</a:t>
            </a:r>
            <a:r>
              <a:rPr lang="en-US" dirty="0" smtClean="0"/>
              <a:t>?</a:t>
            </a:r>
            <a:endParaRPr lang="en-US" dirty="0"/>
          </a:p>
        </p:txBody>
      </p:sp>
    </p:spTree>
    <p:extLst>
      <p:ext uri="{BB962C8B-B14F-4D97-AF65-F5344CB8AC3E}">
        <p14:creationId xmlns:p14="http://schemas.microsoft.com/office/powerpoint/2010/main" val="1374254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66800"/>
          </a:xfrm>
        </p:spPr>
        <p:txBody>
          <a:bodyPr>
            <a:normAutofit fontScale="90000"/>
          </a:bodyPr>
          <a:lstStyle/>
          <a:p>
            <a:r>
              <a:rPr lang="en-US" b="1" dirty="0">
                <a:effectLst>
                  <a:outerShdw blurRad="38100" dist="38100" dir="2700000" algn="tl">
                    <a:srgbClr val="000000">
                      <a:alpha val="43137"/>
                    </a:srgbClr>
                  </a:outerShdw>
                </a:effectLst>
              </a:rPr>
              <a:t>When assessment works best, it does the following:</a:t>
            </a:r>
          </a:p>
        </p:txBody>
      </p:sp>
      <p:sp>
        <p:nvSpPr>
          <p:cNvPr id="3" name="Content Placeholder 2"/>
          <p:cNvSpPr>
            <a:spLocks noGrp="1"/>
          </p:cNvSpPr>
          <p:nvPr>
            <p:ph idx="1"/>
          </p:nvPr>
        </p:nvSpPr>
        <p:spPr>
          <a:xfrm>
            <a:off x="428600" y="2204864"/>
            <a:ext cx="8229600" cy="4325112"/>
          </a:xfrm>
        </p:spPr>
        <p:txBody>
          <a:bodyPr/>
          <a:lstStyle/>
          <a:p>
            <a:pPr marL="109728" indent="0">
              <a:buNone/>
            </a:pPr>
            <a:r>
              <a:rPr lang="en-US" b="1" dirty="0"/>
              <a:t>Provides diagnostic </a:t>
            </a:r>
            <a:r>
              <a:rPr lang="en-US" b="1" dirty="0" smtClean="0"/>
              <a:t>feedback</a:t>
            </a:r>
          </a:p>
          <a:p>
            <a:r>
              <a:rPr lang="en-US" dirty="0" smtClean="0"/>
              <a:t>What </a:t>
            </a:r>
            <a:r>
              <a:rPr lang="en-US" dirty="0"/>
              <a:t>is the student's knowledge base?</a:t>
            </a:r>
          </a:p>
          <a:p>
            <a:r>
              <a:rPr lang="en-US" dirty="0"/>
              <a:t>What is the student's performance base?</a:t>
            </a:r>
          </a:p>
          <a:p>
            <a:r>
              <a:rPr lang="en-US" dirty="0"/>
              <a:t>What are the student's needs?</a:t>
            </a:r>
          </a:p>
          <a:p>
            <a:r>
              <a:rPr lang="en-US" dirty="0"/>
              <a:t>What has to be taught?</a:t>
            </a:r>
          </a:p>
          <a:p>
            <a:endParaRPr lang="en-US" dirty="0"/>
          </a:p>
        </p:txBody>
      </p:sp>
    </p:spTree>
    <p:extLst>
      <p:ext uri="{BB962C8B-B14F-4D97-AF65-F5344CB8AC3E}">
        <p14:creationId xmlns:p14="http://schemas.microsoft.com/office/powerpoint/2010/main" val="154329810"/>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1379</TotalTime>
  <Words>2100</Words>
  <Application>Microsoft Office PowerPoint</Application>
  <PresentationFormat>On-screen Show (4:3)</PresentationFormat>
  <Paragraphs>462</Paragraphs>
  <Slides>49</Slides>
  <Notes>49</Notes>
  <HiddenSlides>2</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49</vt:i4>
      </vt:variant>
    </vt:vector>
  </HeadingPairs>
  <TitlesOfParts>
    <vt:vector size="51" baseType="lpstr">
      <vt:lpstr>Arial</vt:lpstr>
      <vt:lpstr>Diseño predeterminado</vt:lpstr>
      <vt:lpstr>Assessing Student Achievement</vt:lpstr>
      <vt:lpstr>PowerPoint Presentation</vt:lpstr>
      <vt:lpstr>Plan For The Day</vt:lpstr>
      <vt:lpstr>Change</vt:lpstr>
      <vt:lpstr>Harlem Learning Process</vt:lpstr>
      <vt:lpstr>PowerPoint Presentation</vt:lpstr>
      <vt:lpstr>PowerPoint Presentation</vt:lpstr>
      <vt:lpstr>Assessment inspire us to ask these hard questions: </vt:lpstr>
      <vt:lpstr>When assessment works best, it does the following:</vt:lpstr>
      <vt:lpstr>When assessment works best, it does the following:</vt:lpstr>
      <vt:lpstr>When assessment works best, it does the following:</vt:lpstr>
      <vt:lpstr>When assessment works best, it does the following:</vt:lpstr>
      <vt:lpstr>When assessment works best, it does the following:</vt:lpstr>
      <vt:lpstr>PowerPoint Presentation</vt:lpstr>
      <vt:lpstr>Measuring Mastery</vt:lpstr>
      <vt:lpstr>Comprehensive Balanced Assessment</vt:lpstr>
      <vt:lpstr>PowerPoint Presentation</vt:lpstr>
      <vt:lpstr>The Backwards Design Model</vt:lpstr>
      <vt:lpstr>Before Instruction</vt:lpstr>
      <vt:lpstr>During Instruction</vt:lpstr>
      <vt:lpstr>After Instruction</vt:lpstr>
      <vt:lpstr>Target -Method Match </vt:lpstr>
      <vt:lpstr>Clear Targets: Benefits to Students</vt:lpstr>
      <vt:lpstr>PowerPoint Presentation</vt:lpstr>
      <vt:lpstr>A Math Example</vt:lpstr>
      <vt:lpstr>Kinds of Targets</vt:lpstr>
      <vt:lpstr>PowerPoint Presentation</vt:lpstr>
      <vt:lpstr>Converting Learning Targets to Student-Friendly Language</vt:lpstr>
      <vt:lpstr>Student-Friendly Language</vt:lpstr>
      <vt:lpstr>4 Types Learning Targets</vt:lpstr>
      <vt:lpstr>Why It’s Important to Determine Target Type</vt:lpstr>
      <vt:lpstr>Target -Method Match:  What is it?</vt:lpstr>
      <vt:lpstr>Types of Assessment Method</vt:lpstr>
      <vt:lpstr>Selected Response (SR) </vt:lpstr>
      <vt:lpstr>Extended Written Response (EWR)</vt:lpstr>
      <vt:lpstr>Extended Written Response </vt:lpstr>
      <vt:lpstr>Performance Assessment (PA)</vt:lpstr>
      <vt:lpstr>Performance Assessment </vt:lpstr>
      <vt:lpstr>Personal Communication (PC)</vt:lpstr>
      <vt:lpstr>Personal Communication </vt:lpstr>
      <vt:lpstr>Matching Target and Assessment Methods</vt:lpstr>
      <vt:lpstr>PowerPoint Presentation</vt:lpstr>
      <vt:lpstr>Effective Design </vt:lpstr>
      <vt:lpstr>Authentic assessment can include many of the following:</vt:lpstr>
      <vt:lpstr>Let’s try it….but first….</vt:lpstr>
      <vt:lpstr>Let’s Try It!</vt:lpstr>
      <vt:lpstr>Share</vt:lpstr>
      <vt:lpstr>Virtual Gallery Walk</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Windows User</cp:lastModifiedBy>
  <cp:revision>209</cp:revision>
  <cp:lastPrinted>2014-07-31T16:48:23Z</cp:lastPrinted>
  <dcterms:created xsi:type="dcterms:W3CDTF">2010-05-23T14:28:12Z</dcterms:created>
  <dcterms:modified xsi:type="dcterms:W3CDTF">2014-07-31T16:51:46Z</dcterms:modified>
</cp:coreProperties>
</file>